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44" r:id="rId1"/>
  </p:sldMasterIdLst>
  <p:notesMasterIdLst>
    <p:notesMasterId r:id="rId344"/>
  </p:notesMasterIdLst>
  <p:sldIdLst>
    <p:sldId id="256" r:id="rId2"/>
    <p:sldId id="3736" r:id="rId3"/>
    <p:sldId id="4104" r:id="rId4"/>
    <p:sldId id="4150" r:id="rId5"/>
    <p:sldId id="4108" r:id="rId6"/>
    <p:sldId id="4106" r:id="rId7"/>
    <p:sldId id="4140" r:id="rId8"/>
    <p:sldId id="4107" r:id="rId9"/>
    <p:sldId id="4141" r:id="rId10"/>
    <p:sldId id="4105" r:id="rId11"/>
    <p:sldId id="4188" r:id="rId12"/>
    <p:sldId id="4189" r:id="rId13"/>
    <p:sldId id="4190" r:id="rId14"/>
    <p:sldId id="4191" r:id="rId15"/>
    <p:sldId id="4171" r:id="rId16"/>
    <p:sldId id="4172" r:id="rId17"/>
    <p:sldId id="4173" r:id="rId18"/>
    <p:sldId id="4164" r:id="rId19"/>
    <p:sldId id="4165" r:id="rId20"/>
    <p:sldId id="4166" r:id="rId21"/>
    <p:sldId id="4187" r:id="rId22"/>
    <p:sldId id="4167" r:id="rId23"/>
    <p:sldId id="4168" r:id="rId24"/>
    <p:sldId id="4169" r:id="rId25"/>
    <p:sldId id="4284" r:id="rId26"/>
    <p:sldId id="4170" r:id="rId27"/>
    <p:sldId id="4192" r:id="rId28"/>
    <p:sldId id="4193" r:id="rId29"/>
    <p:sldId id="4194" r:id="rId30"/>
    <p:sldId id="4195" r:id="rId31"/>
    <p:sldId id="4196" r:id="rId32"/>
    <p:sldId id="4197" r:id="rId33"/>
    <p:sldId id="4174" r:id="rId34"/>
    <p:sldId id="4175" r:id="rId35"/>
    <p:sldId id="4176" r:id="rId36"/>
    <p:sldId id="4177" r:id="rId37"/>
    <p:sldId id="4178" r:id="rId38"/>
    <p:sldId id="4186" r:id="rId39"/>
    <p:sldId id="4179" r:id="rId40"/>
    <p:sldId id="4180" r:id="rId41"/>
    <p:sldId id="4181" r:id="rId42"/>
    <p:sldId id="4182" r:id="rId43"/>
    <p:sldId id="4282" r:id="rId44"/>
    <p:sldId id="4183" r:id="rId45"/>
    <p:sldId id="4184" r:id="rId46"/>
    <p:sldId id="4278" r:id="rId47"/>
    <p:sldId id="4279" r:id="rId48"/>
    <p:sldId id="4281" r:id="rId49"/>
    <p:sldId id="4153" r:id="rId50"/>
    <p:sldId id="4185" r:id="rId51"/>
    <p:sldId id="4285" r:id="rId52"/>
    <p:sldId id="4286" r:id="rId53"/>
    <p:sldId id="4283" r:id="rId54"/>
    <p:sldId id="4154" r:id="rId55"/>
    <p:sldId id="4155" r:id="rId56"/>
    <p:sldId id="4156" r:id="rId57"/>
    <p:sldId id="4157" r:id="rId58"/>
    <p:sldId id="4158" r:id="rId59"/>
    <p:sldId id="4159" r:id="rId60"/>
    <p:sldId id="4160" r:id="rId61"/>
    <p:sldId id="4161" r:id="rId62"/>
    <p:sldId id="4162" r:id="rId63"/>
    <p:sldId id="4163" r:id="rId64"/>
    <p:sldId id="4151" r:id="rId65"/>
    <p:sldId id="4132" r:id="rId66"/>
    <p:sldId id="4133" r:id="rId67"/>
    <p:sldId id="4138" r:id="rId68"/>
    <p:sldId id="4139" r:id="rId69"/>
    <p:sldId id="4135" r:id="rId70"/>
    <p:sldId id="4136" r:id="rId71"/>
    <p:sldId id="4119" r:id="rId72"/>
    <p:sldId id="4103" r:id="rId73"/>
    <p:sldId id="4116" r:id="rId74"/>
    <p:sldId id="4118" r:id="rId75"/>
    <p:sldId id="4125" r:id="rId76"/>
    <p:sldId id="4126" r:id="rId77"/>
    <p:sldId id="4120" r:id="rId78"/>
    <p:sldId id="4121" r:id="rId79"/>
    <p:sldId id="4275" r:id="rId80"/>
    <p:sldId id="4280" r:id="rId81"/>
    <p:sldId id="4276" r:id="rId82"/>
    <p:sldId id="4277" r:id="rId83"/>
    <p:sldId id="3539" r:id="rId84"/>
    <p:sldId id="3546" r:id="rId85"/>
    <p:sldId id="3547" r:id="rId86"/>
    <p:sldId id="3622" r:id="rId87"/>
    <p:sldId id="4101" r:id="rId88"/>
    <p:sldId id="3929" r:id="rId89"/>
    <p:sldId id="3913" r:id="rId90"/>
    <p:sldId id="3928" r:id="rId91"/>
    <p:sldId id="3927" r:id="rId92"/>
    <p:sldId id="3624" r:id="rId93"/>
    <p:sldId id="3628" r:id="rId94"/>
    <p:sldId id="3924" r:id="rId95"/>
    <p:sldId id="3645" r:id="rId96"/>
    <p:sldId id="3925" r:id="rId97"/>
    <p:sldId id="3926" r:id="rId98"/>
    <p:sldId id="3631" r:id="rId99"/>
    <p:sldId id="3646" r:id="rId100"/>
    <p:sldId id="3556" r:id="rId101"/>
    <p:sldId id="2374" r:id="rId102"/>
    <p:sldId id="1672" r:id="rId103"/>
    <p:sldId id="2365" r:id="rId104"/>
    <p:sldId id="1675" r:id="rId105"/>
    <p:sldId id="1676" r:id="rId106"/>
    <p:sldId id="2368" r:id="rId107"/>
    <p:sldId id="2370" r:id="rId108"/>
    <p:sldId id="3650" r:id="rId109"/>
    <p:sldId id="3914" r:id="rId110"/>
    <p:sldId id="2366" r:id="rId111"/>
    <p:sldId id="1678" r:id="rId112"/>
    <p:sldId id="2367" r:id="rId113"/>
    <p:sldId id="3930" r:id="rId114"/>
    <p:sldId id="3933" r:id="rId115"/>
    <p:sldId id="3654" r:id="rId116"/>
    <p:sldId id="3934" r:id="rId117"/>
    <p:sldId id="3935" r:id="rId118"/>
    <p:sldId id="3936" r:id="rId119"/>
    <p:sldId id="3653" r:id="rId120"/>
    <p:sldId id="3931" r:id="rId121"/>
    <p:sldId id="1679" r:id="rId122"/>
    <p:sldId id="3652" r:id="rId123"/>
    <p:sldId id="3932" r:id="rId124"/>
    <p:sldId id="3937" r:id="rId125"/>
    <p:sldId id="3941" r:id="rId126"/>
    <p:sldId id="3942" r:id="rId127"/>
    <p:sldId id="2369" r:id="rId128"/>
    <p:sldId id="3735" r:id="rId129"/>
    <p:sldId id="4011" r:id="rId130"/>
    <p:sldId id="4012" r:id="rId131"/>
    <p:sldId id="4010" r:id="rId132"/>
    <p:sldId id="4013" r:id="rId133"/>
    <p:sldId id="4014" r:id="rId134"/>
    <p:sldId id="4015" r:id="rId135"/>
    <p:sldId id="4046" r:id="rId136"/>
    <p:sldId id="4047" r:id="rId137"/>
    <p:sldId id="4058" r:id="rId138"/>
    <p:sldId id="4048" r:id="rId139"/>
    <p:sldId id="4049" r:id="rId140"/>
    <p:sldId id="4051" r:id="rId141"/>
    <p:sldId id="4052" r:id="rId142"/>
    <p:sldId id="4053" r:id="rId143"/>
    <p:sldId id="4059" r:id="rId144"/>
    <p:sldId id="4054" r:id="rId145"/>
    <p:sldId id="4055" r:id="rId146"/>
    <p:sldId id="4056" r:id="rId147"/>
    <p:sldId id="4088" r:id="rId148"/>
    <p:sldId id="4021" r:id="rId149"/>
    <p:sldId id="4022" r:id="rId150"/>
    <p:sldId id="4062" r:id="rId151"/>
    <p:sldId id="4023" r:id="rId152"/>
    <p:sldId id="4060" r:id="rId153"/>
    <p:sldId id="4061" r:id="rId154"/>
    <p:sldId id="4040" r:id="rId155"/>
    <p:sldId id="4041" r:id="rId156"/>
    <p:sldId id="4043" r:id="rId157"/>
    <p:sldId id="4044" r:id="rId158"/>
    <p:sldId id="4045" r:id="rId159"/>
    <p:sldId id="4016" r:id="rId160"/>
    <p:sldId id="4017" r:id="rId161"/>
    <p:sldId id="4018" r:id="rId162"/>
    <p:sldId id="4019" r:id="rId163"/>
    <p:sldId id="4020" r:id="rId164"/>
    <p:sldId id="3953" r:id="rId165"/>
    <p:sldId id="3946" r:id="rId166"/>
    <p:sldId id="3948" r:id="rId167"/>
    <p:sldId id="3998" r:id="rId168"/>
    <p:sldId id="3999" r:id="rId169"/>
    <p:sldId id="3977" r:id="rId170"/>
    <p:sldId id="3976" r:id="rId171"/>
    <p:sldId id="3995" r:id="rId172"/>
    <p:sldId id="4092" r:id="rId173"/>
    <p:sldId id="3945" r:id="rId174"/>
    <p:sldId id="3954" r:id="rId175"/>
    <p:sldId id="3947" r:id="rId176"/>
    <p:sldId id="3994" r:id="rId177"/>
    <p:sldId id="3997" r:id="rId178"/>
    <p:sldId id="3996" r:id="rId179"/>
    <p:sldId id="4007" r:id="rId180"/>
    <p:sldId id="3957" r:id="rId181"/>
    <p:sldId id="3958" r:id="rId182"/>
    <p:sldId id="4091" r:id="rId183"/>
    <p:sldId id="3951" r:id="rId184"/>
    <p:sldId id="3986" r:id="rId185"/>
    <p:sldId id="4008" r:id="rId186"/>
    <p:sldId id="4009" r:id="rId187"/>
    <p:sldId id="3988" r:id="rId188"/>
    <p:sldId id="3989" r:id="rId189"/>
    <p:sldId id="3990" r:id="rId190"/>
    <p:sldId id="3993" r:id="rId191"/>
    <p:sldId id="3991" r:id="rId192"/>
    <p:sldId id="3992" r:id="rId193"/>
    <p:sldId id="4005" r:id="rId194"/>
    <p:sldId id="4006" r:id="rId195"/>
    <p:sldId id="3955" r:id="rId196"/>
    <p:sldId id="3956" r:id="rId197"/>
    <p:sldId id="3952" r:id="rId198"/>
    <p:sldId id="4287" r:id="rId199"/>
    <p:sldId id="3984" r:id="rId200"/>
    <p:sldId id="3983" r:id="rId201"/>
    <p:sldId id="3982" r:id="rId202"/>
    <p:sldId id="4288" r:id="rId203"/>
    <p:sldId id="3987" r:id="rId204"/>
    <p:sldId id="3744" r:id="rId205"/>
    <p:sldId id="3765" r:id="rId206"/>
    <p:sldId id="3766" r:id="rId207"/>
    <p:sldId id="3767" r:id="rId208"/>
    <p:sldId id="3768" r:id="rId209"/>
    <p:sldId id="3770" r:id="rId210"/>
    <p:sldId id="3771" r:id="rId211"/>
    <p:sldId id="3772" r:id="rId212"/>
    <p:sldId id="4057" r:id="rId213"/>
    <p:sldId id="3778" r:id="rId214"/>
    <p:sldId id="3780" r:id="rId215"/>
    <p:sldId id="3781" r:id="rId216"/>
    <p:sldId id="3782" r:id="rId217"/>
    <p:sldId id="3745" r:id="rId218"/>
    <p:sldId id="3746" r:id="rId219"/>
    <p:sldId id="3747" r:id="rId220"/>
    <p:sldId id="3748" r:id="rId221"/>
    <p:sldId id="3749" r:id="rId222"/>
    <p:sldId id="3750" r:id="rId223"/>
    <p:sldId id="3751" r:id="rId224"/>
    <p:sldId id="3753" r:id="rId225"/>
    <p:sldId id="3754" r:id="rId226"/>
    <p:sldId id="3755" r:id="rId227"/>
    <p:sldId id="3756" r:id="rId228"/>
    <p:sldId id="3757" r:id="rId229"/>
    <p:sldId id="3776" r:id="rId230"/>
    <p:sldId id="3783" r:id="rId231"/>
    <p:sldId id="3784" r:id="rId232"/>
    <p:sldId id="3785" r:id="rId233"/>
    <p:sldId id="3787" r:id="rId234"/>
    <p:sldId id="3788" r:id="rId235"/>
    <p:sldId id="3789" r:id="rId236"/>
    <p:sldId id="3758" r:id="rId237"/>
    <p:sldId id="3759" r:id="rId238"/>
    <p:sldId id="3760" r:id="rId239"/>
    <p:sldId id="3762" r:id="rId240"/>
    <p:sldId id="3763" r:id="rId241"/>
    <p:sldId id="3764" r:id="rId242"/>
    <p:sldId id="3850" r:id="rId243"/>
    <p:sldId id="3851" r:id="rId244"/>
    <p:sldId id="3853" r:id="rId245"/>
    <p:sldId id="3854" r:id="rId246"/>
    <p:sldId id="3855" r:id="rId247"/>
    <p:sldId id="3856" r:id="rId248"/>
    <p:sldId id="3857" r:id="rId249"/>
    <p:sldId id="3858" r:id="rId250"/>
    <p:sldId id="3859" r:id="rId251"/>
    <p:sldId id="3860" r:id="rId252"/>
    <p:sldId id="3861" r:id="rId253"/>
    <p:sldId id="3862" r:id="rId254"/>
    <p:sldId id="3865" r:id="rId255"/>
    <p:sldId id="3866" r:id="rId256"/>
    <p:sldId id="3621" r:id="rId257"/>
    <p:sldId id="3663" r:id="rId258"/>
    <p:sldId id="3662" r:id="rId259"/>
    <p:sldId id="3664" r:id="rId260"/>
    <p:sldId id="3666" r:id="rId261"/>
    <p:sldId id="3667" r:id="rId262"/>
    <p:sldId id="3668" r:id="rId263"/>
    <p:sldId id="3673" r:id="rId264"/>
    <p:sldId id="3674" r:id="rId265"/>
    <p:sldId id="3669" r:id="rId266"/>
    <p:sldId id="1829" r:id="rId267"/>
    <p:sldId id="1830" r:id="rId268"/>
    <p:sldId id="2440" r:id="rId269"/>
    <p:sldId id="1831" r:id="rId270"/>
    <p:sldId id="1832" r:id="rId271"/>
    <p:sldId id="1835" r:id="rId272"/>
    <p:sldId id="1836" r:id="rId273"/>
    <p:sldId id="1837" r:id="rId274"/>
    <p:sldId id="1838" r:id="rId275"/>
    <p:sldId id="3671" r:id="rId276"/>
    <p:sldId id="3670" r:id="rId277"/>
    <p:sldId id="1839" r:id="rId278"/>
    <p:sldId id="1840" r:id="rId279"/>
    <p:sldId id="1841" r:id="rId280"/>
    <p:sldId id="1842" r:id="rId281"/>
    <p:sldId id="1843" r:id="rId282"/>
    <p:sldId id="1845" r:id="rId283"/>
    <p:sldId id="1846" r:id="rId284"/>
    <p:sldId id="1847" r:id="rId285"/>
    <p:sldId id="1848" r:id="rId286"/>
    <p:sldId id="1849" r:id="rId287"/>
    <p:sldId id="1850" r:id="rId288"/>
    <p:sldId id="1851" r:id="rId289"/>
    <p:sldId id="1852" r:id="rId290"/>
    <p:sldId id="1853" r:id="rId291"/>
    <p:sldId id="3640" r:id="rId292"/>
    <p:sldId id="3641" r:id="rId293"/>
    <p:sldId id="3642" r:id="rId294"/>
    <p:sldId id="3656" r:id="rId295"/>
    <p:sldId id="3657" r:id="rId296"/>
    <p:sldId id="3675" r:id="rId297"/>
    <p:sldId id="3676" r:id="rId298"/>
    <p:sldId id="3677" r:id="rId299"/>
    <p:sldId id="3678" r:id="rId300"/>
    <p:sldId id="3679" r:id="rId301"/>
    <p:sldId id="3849" r:id="rId302"/>
    <p:sldId id="3812" r:id="rId303"/>
    <p:sldId id="3813" r:id="rId304"/>
    <p:sldId id="3814" r:id="rId305"/>
    <p:sldId id="3815" r:id="rId306"/>
    <p:sldId id="3816" r:id="rId307"/>
    <p:sldId id="3817" r:id="rId308"/>
    <p:sldId id="3826" r:id="rId309"/>
    <p:sldId id="3827" r:id="rId310"/>
    <p:sldId id="3828" r:id="rId311"/>
    <p:sldId id="3829" r:id="rId312"/>
    <p:sldId id="3830" r:id="rId313"/>
    <p:sldId id="3831" r:id="rId314"/>
    <p:sldId id="3833" r:id="rId315"/>
    <p:sldId id="3834" r:id="rId316"/>
    <p:sldId id="3835" r:id="rId317"/>
    <p:sldId id="3836" r:id="rId318"/>
    <p:sldId id="3837" r:id="rId319"/>
    <p:sldId id="3838" r:id="rId320"/>
    <p:sldId id="3839" r:id="rId321"/>
    <p:sldId id="3840" r:id="rId322"/>
    <p:sldId id="3841" r:id="rId323"/>
    <p:sldId id="3842" r:id="rId324"/>
    <p:sldId id="3843" r:id="rId325"/>
    <p:sldId id="3844" r:id="rId326"/>
    <p:sldId id="3845" r:id="rId327"/>
    <p:sldId id="3846" r:id="rId328"/>
    <p:sldId id="3847" r:id="rId329"/>
    <p:sldId id="3848" r:id="rId330"/>
    <p:sldId id="1854" r:id="rId331"/>
    <p:sldId id="2137" r:id="rId332"/>
    <p:sldId id="1855" r:id="rId333"/>
    <p:sldId id="1857" r:id="rId334"/>
    <p:sldId id="1860" r:id="rId335"/>
    <p:sldId id="1861" r:id="rId336"/>
    <p:sldId id="1862" r:id="rId337"/>
    <p:sldId id="1863" r:id="rId338"/>
    <p:sldId id="1864" r:id="rId339"/>
    <p:sldId id="1865" r:id="rId340"/>
    <p:sldId id="1866" r:id="rId341"/>
    <p:sldId id="1867" r:id="rId342"/>
    <p:sldId id="1868" r:id="rId3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50094" autoAdjust="0"/>
  </p:normalViewPr>
  <p:slideViewPr>
    <p:cSldViewPr>
      <p:cViewPr>
        <p:scale>
          <a:sx n="82" d="100"/>
          <a:sy n="82" d="100"/>
        </p:scale>
        <p:origin x="-1589" y="-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45" Type="http://schemas.openxmlformats.org/officeDocument/2006/relationships/presProps" Target="presProps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tableStyles" Target="tableStyles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323" Type="http://schemas.openxmlformats.org/officeDocument/2006/relationships/slide" Target="slides/slide322.xml"/><Relationship Id="rId328" Type="http://schemas.openxmlformats.org/officeDocument/2006/relationships/slide" Target="slides/slide327.xml"/><Relationship Id="rId344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334" Type="http://schemas.openxmlformats.org/officeDocument/2006/relationships/slide" Target="slides/slide33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4348" y="2143116"/>
            <a:ext cx="7643866" cy="150019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3786190"/>
            <a:ext cx="7500990" cy="857256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866B2-CAB2-4870-9C81-59BA00272A93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b"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00175"/>
            <a:ext cx="8229600" cy="4625989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B33C-4955-4FFA-9AD9-7D3BB564BFBB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55646" y="1428736"/>
            <a:ext cx="8215370" cy="1588"/>
          </a:xfrm>
          <a:prstGeom prst="line">
            <a:avLst/>
          </a:prstGeom>
          <a:noFill/>
          <a:ln w="28575" cap="sq" cmpd="sng" algn="ctr">
            <a:solidFill>
              <a:srgbClr val="E49458"/>
            </a:solidFill>
            <a:prstDash val="solid"/>
          </a:ln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rgbClr val="E49458">
                <a:tint val="100000"/>
                <a:shade val="100000"/>
                <a:hueMod val="100000"/>
                <a:satMod val="100000"/>
              </a:srgb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43834" y="-15949"/>
            <a:ext cx="1500166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43834" y="285728"/>
            <a:ext cx="1214446" cy="6286546"/>
          </a:xfrm>
          <a:noFill/>
        </p:spPr>
        <p:txBody>
          <a:bodyPr vert="eaVert" anchor="b"/>
          <a:lstStyle>
            <a:lvl1pPr algn="ctr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71481"/>
            <a:ext cx="7115196" cy="5715044"/>
          </a:xfrm>
        </p:spPr>
        <p:txBody>
          <a:bodyPr vert="eaVer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15ECC-559B-428B-90B7-DC5DC0D549E0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285720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0000"/>
              <a:buFont typeface="Wingdings"/>
              <a:buChar char=""/>
              <a:defRPr/>
            </a:lvl1pPr>
            <a:lvl2pPr>
              <a:buSzPct val="120000"/>
              <a:defRPr/>
            </a:lvl2pPr>
            <a:lvl3pPr>
              <a:buSzPct val="120000"/>
              <a:defRPr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4CC09-C471-46B7-8D66-15A4DEC3BC7C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475" y="285728"/>
            <a:ext cx="8554805" cy="939784"/>
          </a:xfrm>
        </p:spPr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"/>
            <a:ext cx="456478" cy="6857999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071810"/>
            <a:ext cx="7715304" cy="1504952"/>
          </a:xfrm>
        </p:spPr>
        <p:txBody>
          <a:bodyPr anchor="ctr"/>
          <a:lstStyle>
            <a:lvl1pPr algn="l">
              <a:defRPr sz="4000" b="0" cap="all"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0034" y="4500570"/>
            <a:ext cx="7715304" cy="1643064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500034" y="4429132"/>
            <a:ext cx="7715304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날짜 개체 틀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0472E55-8CE2-4727-997E-DB26852D57AA}" type="datetime1">
              <a:rPr lang="ko-KR" altLang="en-US" smtClean="0"/>
              <a:t>2016-11-16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85728"/>
            <a:ext cx="9144032" cy="114301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 bwMode="invGray">
          <a:xfrm>
            <a:off x="785782" y="1643050"/>
            <a:ext cx="3786218" cy="4429156"/>
          </a:xfrm>
          <a:prstGeom prst="roundRect">
            <a:avLst>
              <a:gd name="adj" fmla="val 5345"/>
            </a:avLst>
          </a:prstGeom>
          <a:solidFill>
            <a:schemeClr val="tx2">
              <a:tint val="50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 bwMode="invGray">
          <a:xfrm>
            <a:off x="4714876" y="1643050"/>
            <a:ext cx="3785616" cy="4429156"/>
          </a:xfrm>
          <a:prstGeom prst="roundRect">
            <a:avLst>
              <a:gd name="adj" fmla="val 6980"/>
            </a:avLst>
          </a:prstGeom>
          <a:solidFill>
            <a:schemeClr val="tx2">
              <a:tint val="75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8975-AAFE-4042-88B4-02C1E6B19C23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7D5C9-587A-4855-A5FA-306A892EEE61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 bwMode="invGray">
          <a:xfrm>
            <a:off x="500038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1">
                  <a:shade val="75000"/>
                  <a:alpha val="50000"/>
                </a:schemeClr>
              </a:gs>
              <a:gs pos="100000">
                <a:schemeClr val="accent1">
                  <a:shade val="75000"/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 bwMode="ltGray">
          <a:xfrm>
            <a:off x="500038" y="5429264"/>
            <a:ext cx="4005072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half" idx="4"/>
          </p:nvPr>
        </p:nvSpPr>
        <p:spPr bwMode="invGray">
          <a:xfrm>
            <a:off x="4716932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2">
                  <a:shade val="75000"/>
                  <a:alpha val="50000"/>
                </a:schemeClr>
              </a:gs>
              <a:gs pos="100000">
                <a:schemeClr val="accent2"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 bwMode="ltGray">
          <a:xfrm>
            <a:off x="4714876" y="5429264"/>
            <a:ext cx="4000528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859915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186766" cy="1143000"/>
          </a:xfrm>
        </p:spPr>
        <p:txBody>
          <a:bodyPr/>
          <a:lstStyle>
            <a:lvl1pPr algn="l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D762-6E46-4E8C-9DF5-960B61700308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6783-6031-4B24-AC35-63D625C0C085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 bwMode="invGray">
          <a:xfrm>
            <a:off x="285720" y="263808"/>
            <a:ext cx="8858280" cy="664862"/>
          </a:xfrm>
          <a:prstGeom prst="rect">
            <a:avLst/>
          </a:prstGeom>
          <a:solidFill>
            <a:schemeClr val="tx1">
              <a:tint val="95000"/>
              <a:alpha val="69804"/>
            </a:scheme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invGray">
          <a:xfrm>
            <a:off x="500034" y="285728"/>
            <a:ext cx="8143932" cy="642942"/>
          </a:xfrm>
          <a:noFill/>
        </p:spPr>
        <p:txBody>
          <a:bodyPr anchor="b">
            <a:noAutofit/>
          </a:bodyPr>
          <a:lstStyle>
            <a:lvl1pPr algn="l">
              <a:defRPr sz="2800" b="1">
                <a:ln w="9525" cmpd="sng">
                  <a:noFill/>
                </a:ln>
                <a:solidFill>
                  <a:schemeClr val="bg1"/>
                </a:solidFill>
                <a:effectLst>
                  <a:outerShdw blurRad="44450" dist="25400" dir="2700000" algn="tl" rotWithShape="0">
                    <a:schemeClr val="tx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1006230"/>
            <a:ext cx="2214578" cy="53517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FF1E-2988-44FE-8BB1-A8763C0BAFC3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"/>
          </p:nvPr>
        </p:nvSpPr>
        <p:spPr>
          <a:xfrm>
            <a:off x="2786064" y="1000108"/>
            <a:ext cx="5857875" cy="5357830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571876"/>
            <a:ext cx="9144000" cy="3286126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571876"/>
            <a:ext cx="3286148" cy="11382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4714884"/>
            <a:ext cx="3286148" cy="11430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272A-6AB8-48D3-AD63-822C578D9287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572272"/>
            <a:ext cx="2895600" cy="297750"/>
          </a:xfrm>
        </p:spPr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idx="1"/>
          </p:nvPr>
        </p:nvSpPr>
        <p:spPr>
          <a:xfrm>
            <a:off x="4000496" y="1071546"/>
            <a:ext cx="4214842" cy="4714908"/>
          </a:xfrm>
          <a:solidFill>
            <a:schemeClr val="tx2"/>
          </a:solidFill>
          <a:ln w="152400" cap="rnd">
            <a:solidFill>
              <a:srgbClr val="FFFFFF"/>
            </a:solidFill>
            <a:round/>
          </a:ln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scene3d>
            <a:camera prst="orthographicFront"/>
            <a:lightRig rig="twoPt" dir="t">
              <a:rot lat="0" lon="0" rev="10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tint val="10000"/>
                  </a:schemeClr>
                </a:solidFill>
                <a:effectLst>
                  <a:outerShdw blurRad="50800" dist="50800" dir="5400000" algn="tl" rotWithShape="0">
                    <a:srgbClr val="000000">
                      <a:alpha val="58000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380"/>
            <a:ext cx="9144000" cy="283348"/>
          </a:xfrm>
          <a:prstGeom prst="rect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12353" y="274638"/>
            <a:ext cx="8545927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5216AE7D-EDD8-455D-B598-93B7FB474AFD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72272"/>
            <a:ext cx="2895600" cy="285752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‹#›</a:t>
            </a:r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0" kern="1200" spc="100" dirty="0">
          <a:ln w="18000">
            <a:noFill/>
            <a:prstDash val="solid"/>
          </a:ln>
          <a:solidFill>
            <a:schemeClr val="tx1"/>
          </a:solidFill>
          <a:effectLst>
            <a:outerShdw blurRad="44450" dist="25400" dir="2700000" algn="tl" rotWithShape="0">
              <a:schemeClr val="bg1">
                <a:alpha val="51000"/>
              </a:scheme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Font typeface="Arial"/>
        <a:buChar char="•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1640" y="4941168"/>
            <a:ext cx="7406640" cy="1752600"/>
          </a:xfrm>
        </p:spPr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14348" y="764704"/>
            <a:ext cx="7643866" cy="3888432"/>
          </a:xfrm>
        </p:spPr>
        <p:txBody>
          <a:bodyPr>
            <a:normAutofit/>
          </a:bodyPr>
          <a:lstStyle/>
          <a:p>
            <a:r>
              <a:rPr lang="en-US" altLang="ko-KR" sz="8000" dirty="0"/>
              <a:t>Python</a:t>
            </a:r>
            <a:r>
              <a:rPr lang="ko-KR" altLang="en-US" sz="8000" dirty="0"/>
              <a:t> </a:t>
            </a:r>
            <a:r>
              <a:rPr lang="en-US" altLang="ko-KR" sz="8000" dirty="0"/>
              <a:t/>
            </a:r>
            <a:br>
              <a:rPr lang="en-US" altLang="ko-KR" sz="8000" dirty="0"/>
            </a:br>
            <a:r>
              <a:rPr lang="en-US" altLang="ko-KR" dirty="0" err="1"/>
              <a:t>numpy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pandas</a:t>
            </a:r>
            <a:br>
              <a:rPr lang="en-US" altLang="ko-KR" dirty="0"/>
            </a:br>
            <a:r>
              <a:rPr lang="ko-KR" altLang="en-US" sz="8000" dirty="0" smtClean="0"/>
              <a:t>기초</a:t>
            </a:r>
            <a:r>
              <a:rPr lang="en-US" altLang="ko-KR" sz="8000" dirty="0" smtClean="0"/>
              <a:t>-2</a:t>
            </a:r>
            <a:r>
              <a:rPr lang="ko-KR" altLang="en-US" sz="8000" dirty="0" smtClean="0"/>
              <a:t>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3</a:t>
            </a:r>
            <a:r>
              <a:rPr lang="ko-KR" altLang="en-US" dirty="0" smtClean="0"/>
              <a:t>차원의 데이터를 관리하는 컨테이너</a:t>
            </a:r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Panel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09539" y="3592688"/>
            <a:ext cx="1974810" cy="1928011"/>
            <a:chOff x="1704615" y="3592688"/>
            <a:chExt cx="2373243" cy="1928011"/>
          </a:xfrm>
        </p:grpSpPr>
        <p:sp>
          <p:nvSpPr>
            <p:cNvPr id="4" name="직사각형 3"/>
            <p:cNvSpPr/>
            <p:nvPr/>
          </p:nvSpPr>
          <p:spPr>
            <a:xfrm>
              <a:off x="3101585" y="41766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101585" y="491288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3944" y="3592688"/>
              <a:ext cx="1171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i</a:t>
              </a:r>
              <a:r>
                <a:rPr lang="en-US" altLang="ko-KR" dirty="0" smtClean="0"/>
                <a:t>ndex</a:t>
              </a:r>
              <a:endParaRPr lang="ko-KR" altLang="en-US" dirty="0"/>
            </a:p>
          </p:txBody>
        </p:sp>
        <p:sp>
          <p:nvSpPr>
            <p:cNvPr id="23" name="오른쪽 중괄호 22"/>
            <p:cNvSpPr/>
            <p:nvPr/>
          </p:nvSpPr>
          <p:spPr>
            <a:xfrm rot="10800000">
              <a:off x="1754329" y="4382567"/>
              <a:ext cx="303407" cy="113813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04615" y="4390791"/>
              <a:ext cx="1396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item0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06033" y="5072178"/>
              <a:ext cx="9313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item1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5901" y="3592688"/>
              <a:ext cx="1171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data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319789" y="2753972"/>
            <a:ext cx="2554485" cy="1669959"/>
            <a:chOff x="4198004" y="3216662"/>
            <a:chExt cx="3936594" cy="3020650"/>
          </a:xfrm>
        </p:grpSpPr>
        <p:sp>
          <p:nvSpPr>
            <p:cNvPr id="15" name="직사각형 14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98004" y="5193422"/>
              <a:ext cx="1454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Index(</a:t>
              </a:r>
              <a:r>
                <a:rPr lang="ko-KR" altLang="en-US" sz="700" dirty="0" smtClean="0"/>
                <a:t>행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72200" y="3216662"/>
              <a:ext cx="173278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Column(</a:t>
              </a:r>
              <a:r>
                <a:rPr lang="ko-KR" altLang="en-US" sz="700" dirty="0" smtClean="0"/>
                <a:t>열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2" name="오른쪽 중괄호 31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3" name="오른쪽 중괄호 32"/>
            <p:cNvSpPr/>
            <p:nvPr/>
          </p:nvSpPr>
          <p:spPr>
            <a:xfrm rot="16200000">
              <a:off x="6939331" y="2938903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22634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col1</a:t>
              </a:r>
              <a:endParaRPr lang="ko-KR" altLang="en-US" sz="7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67277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col2</a:t>
              </a:r>
              <a:endParaRPr lang="ko-KR" altLang="en-US" sz="7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87083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col3</a:t>
              </a:r>
              <a:endParaRPr lang="ko-KR" altLang="en-US" sz="7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64357" y="4359022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row1</a:t>
              </a:r>
              <a:endParaRPr lang="ko-KR" altLang="en-US" sz="7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764357" y="5093410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row2</a:t>
              </a:r>
              <a:endParaRPr lang="ko-KR" altLang="en-US" sz="7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35343" y="5815183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row3</a:t>
              </a:r>
              <a:endParaRPr lang="ko-KR" altLang="en-US" sz="7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391796" y="2438332"/>
            <a:ext cx="314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err="1" smtClean="0"/>
              <a:t>DataFrame</a:t>
            </a:r>
            <a:endParaRPr lang="ko-KR" altLang="en-US" sz="1400" u="sng" dirty="0"/>
          </a:p>
        </p:txBody>
      </p:sp>
      <p:grpSp>
        <p:nvGrpSpPr>
          <p:cNvPr id="42" name="그룹 41"/>
          <p:cNvGrpSpPr/>
          <p:nvPr/>
        </p:nvGrpSpPr>
        <p:grpSpPr>
          <a:xfrm>
            <a:off x="5319789" y="4624427"/>
            <a:ext cx="2554485" cy="1669959"/>
            <a:chOff x="4198004" y="3216662"/>
            <a:chExt cx="3936594" cy="3020650"/>
          </a:xfrm>
        </p:grpSpPr>
        <p:sp>
          <p:nvSpPr>
            <p:cNvPr id="43" name="직사각형 42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198004" y="5193422"/>
              <a:ext cx="1454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Index(</a:t>
              </a:r>
              <a:r>
                <a:rPr lang="ko-KR" altLang="en-US" sz="700" dirty="0" smtClean="0"/>
                <a:t>행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72200" y="3216662"/>
              <a:ext cx="173278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Column(</a:t>
              </a:r>
              <a:r>
                <a:rPr lang="ko-KR" altLang="en-US" sz="700" dirty="0" smtClean="0"/>
                <a:t>열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4" name="오른쪽 중괄호 53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5" name="오른쪽 중괄호 54"/>
            <p:cNvSpPr/>
            <p:nvPr/>
          </p:nvSpPr>
          <p:spPr>
            <a:xfrm rot="16200000">
              <a:off x="6939331" y="2938903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022634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col1</a:t>
              </a:r>
              <a:endParaRPr lang="ko-KR" altLang="en-US" sz="7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67277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col2</a:t>
              </a:r>
              <a:endParaRPr lang="ko-KR" altLang="en-US" sz="7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487083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col3</a:t>
              </a:r>
              <a:endParaRPr lang="ko-KR" altLang="en-US" sz="7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64357" y="4359022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row1</a:t>
              </a:r>
              <a:endParaRPr lang="ko-KR" altLang="en-US" sz="7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64357" y="5093410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row2</a:t>
              </a:r>
              <a:endParaRPr lang="ko-KR" altLang="en-US" sz="7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35343" y="5815183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row3</a:t>
              </a:r>
              <a:endParaRPr lang="ko-KR" altLang="en-US" sz="700" dirty="0"/>
            </a:p>
          </p:txBody>
        </p:sp>
      </p:grpSp>
      <p:cxnSp>
        <p:nvCxnSpPr>
          <p:cNvPr id="7" name="직선 화살표 연결선 6"/>
          <p:cNvCxnSpPr>
            <a:stCxn id="4" idx="3"/>
            <a:endCxn id="38" idx="1"/>
          </p:cNvCxnSpPr>
          <p:nvPr/>
        </p:nvCxnSpPr>
        <p:spPr>
          <a:xfrm flipV="1">
            <a:off x="3356904" y="3876871"/>
            <a:ext cx="2979303" cy="5728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60" idx="3"/>
          </p:cNvCxnSpPr>
          <p:nvPr/>
        </p:nvCxnSpPr>
        <p:spPr>
          <a:xfrm>
            <a:off x="3356904" y="5185952"/>
            <a:ext cx="3169036" cy="561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27584" y="2472620"/>
            <a:ext cx="51427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sz="1200" dirty="0"/>
              <a:t>data = {'Item1' : </a:t>
            </a:r>
            <a:r>
              <a:rPr lang="en-US" altLang="ko-KR" sz="1200" dirty="0" err="1" smtClean="0"/>
              <a:t>pd.DataFrame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np.random.randn</a:t>
            </a:r>
            <a:r>
              <a:rPr lang="en-US" altLang="ko-KR" sz="1200" dirty="0" smtClean="0"/>
              <a:t>(3, </a:t>
            </a:r>
            <a:r>
              <a:rPr lang="en-US" altLang="ko-KR" sz="1200" dirty="0"/>
              <a:t>3)),</a:t>
            </a:r>
          </a:p>
          <a:p>
            <a:r>
              <a:rPr lang="en-US" altLang="ko-KR" sz="1200" dirty="0"/>
              <a:t>         </a:t>
            </a:r>
            <a:r>
              <a:rPr lang="en-US" altLang="ko-KR" sz="1200" dirty="0" smtClean="0"/>
              <a:t>   'Item2</a:t>
            </a:r>
            <a:r>
              <a:rPr lang="en-US" altLang="ko-KR" sz="1200" dirty="0"/>
              <a:t>' : </a:t>
            </a:r>
            <a:r>
              <a:rPr lang="en-US" altLang="ko-KR" sz="1200" dirty="0" err="1" smtClean="0"/>
              <a:t>pd.DataFrame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np.random.randn</a:t>
            </a:r>
            <a:r>
              <a:rPr lang="en-US" altLang="ko-KR" sz="1200" dirty="0" smtClean="0"/>
              <a:t>(3, 3))}</a:t>
            </a:r>
          </a:p>
          <a:p>
            <a:r>
              <a:rPr lang="en-US" altLang="ko-KR" sz="1200" dirty="0" err="1"/>
              <a:t>pd.Panel</a:t>
            </a:r>
            <a:r>
              <a:rPr lang="en-US" altLang="ko-KR" sz="1200" dirty="0"/>
              <a:t>(data)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6210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값을 접근하기 위해 </a:t>
            </a:r>
            <a:r>
              <a:rPr lang="en-US" altLang="ko-KR" dirty="0" err="1" smtClean="0"/>
              <a:t>loc</a:t>
            </a:r>
            <a:r>
              <a:rPr lang="ko-KR" altLang="en-US" dirty="0" smtClean="0"/>
              <a:t>는 값과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처리를 포함해서 검색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칼럼명으로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조회시는</a:t>
            </a:r>
            <a:r>
              <a:rPr lang="ko-KR" altLang="en-US" dirty="0" smtClean="0"/>
              <a:t> 마지막도 검색됨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iloc</a:t>
            </a:r>
            <a:endParaRPr lang="ko-KR" altLang="en-US" dirty="0"/>
          </a:p>
        </p:txBody>
      </p:sp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924944"/>
            <a:ext cx="3609975" cy="3731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36041"/>
            <a:ext cx="366712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4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01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속성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37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이름과 생일을 </a:t>
            </a:r>
            <a:r>
              <a:rPr lang="ko-KR" altLang="en-US" dirty="0" err="1" smtClean="0"/>
              <a:t>한쌍을</a:t>
            </a:r>
            <a:r>
              <a:rPr lang="ko-KR" altLang="en-US" dirty="0" smtClean="0"/>
              <a:t> 만들어서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으로 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845686"/>
            <a:ext cx="547665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25644" y="3212976"/>
            <a:ext cx="2226135" cy="2209669"/>
            <a:chOff x="1745556" y="3301564"/>
            <a:chExt cx="3558111" cy="3092172"/>
          </a:xfrm>
        </p:grpSpPr>
        <p:sp>
          <p:nvSpPr>
            <p:cNvPr id="7" name="직사각형 6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45556" y="5349846"/>
              <a:ext cx="14541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70879" y="3301564"/>
              <a:ext cx="17327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8" name="오른쪽 중괄호 17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오른쪽 중괄호 18"/>
            <p:cNvSpPr/>
            <p:nvPr/>
          </p:nvSpPr>
          <p:spPr>
            <a:xfrm rot="16200000">
              <a:off x="4428676" y="3153400"/>
              <a:ext cx="303406" cy="1204335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90387" y="4006931"/>
              <a:ext cx="647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35031" y="4006931"/>
              <a:ext cx="647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85943" y="4515446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85943" y="5249834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56929" y="5971607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914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Index, columns,  shape</a:t>
            </a:r>
            <a:r>
              <a:rPr lang="ko-KR" altLang="en-US" dirty="0" smtClean="0"/>
              <a:t>에 대한 정보 조회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attribute : </a:t>
            </a:r>
            <a:r>
              <a:rPr lang="en-US" altLang="ko-KR" sz="4000" dirty="0"/>
              <a:t>Index, </a:t>
            </a:r>
            <a:r>
              <a:rPr lang="en-US" altLang="ko-KR" sz="4000" dirty="0" smtClean="0"/>
              <a:t>columns,</a:t>
            </a:r>
            <a:r>
              <a:rPr lang="en-US" altLang="ko-KR" sz="4000" dirty="0"/>
              <a:t> shape</a:t>
            </a:r>
            <a:endParaRPr lang="ko-KR" altLang="en-US" sz="4000" dirty="0"/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66527"/>
            <a:ext cx="5192241" cy="373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605573"/>
              </p:ext>
            </p:extLst>
          </p:nvPr>
        </p:nvGraphicFramePr>
        <p:xfrm>
          <a:off x="5796136" y="3212976"/>
          <a:ext cx="3168352" cy="1523134"/>
        </p:xfrm>
        <a:graphic>
          <a:graphicData uri="http://schemas.openxmlformats.org/drawingml/2006/table">
            <a:tbl>
              <a:tblPr/>
              <a:tblGrid>
                <a:gridCol w="792088"/>
                <a:gridCol w="2376264"/>
              </a:tblGrid>
              <a:tr h="3931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DataFrame</a:t>
                      </a:r>
                      <a:r>
                        <a:rPr lang="ko-KR" altLang="en-US" sz="1200" dirty="0" smtClean="0">
                          <a:effectLst/>
                        </a:rPr>
                        <a:t>의 행렬 형태를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index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행에 대한 접근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columns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칼럼에 대한 접근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66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dtypes</a:t>
            </a:r>
            <a:r>
              <a:rPr lang="en-US" altLang="ko-KR" dirty="0" smtClean="0"/>
              <a:t>, at(indexing/slicing), </a:t>
            </a:r>
            <a:r>
              <a:rPr lang="en-US" altLang="ko-KR" dirty="0" err="1" smtClean="0"/>
              <a:t>ndim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attribute :  </a:t>
            </a:r>
            <a:r>
              <a:rPr lang="en-US" altLang="ko-KR" dirty="0" err="1" smtClean="0"/>
              <a:t>dtypes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ndim</a:t>
            </a:r>
            <a:endParaRPr lang="ko-KR" altLang="en-US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14194"/>
            <a:ext cx="5562600" cy="363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72417"/>
              </p:ext>
            </p:extLst>
          </p:nvPr>
        </p:nvGraphicFramePr>
        <p:xfrm>
          <a:off x="6300192" y="3429000"/>
          <a:ext cx="2700808" cy="1470946"/>
        </p:xfrm>
        <a:graphic>
          <a:graphicData uri="http://schemas.openxmlformats.org/drawingml/2006/table">
            <a:tbl>
              <a:tblPr/>
              <a:tblGrid>
                <a:gridCol w="687478"/>
                <a:gridCol w="2013330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91457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차원에 대한 정보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1457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행과 열에 대한 데이터 타입을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06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empty, </a:t>
            </a:r>
            <a:r>
              <a:rPr lang="en-US" altLang="ko-KR" dirty="0" err="1" smtClean="0"/>
              <a:t>ftypes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attribute : empty, </a:t>
            </a:r>
            <a:r>
              <a:rPr lang="en-US" altLang="ko-KR" dirty="0" err="1"/>
              <a:t>ftypes</a:t>
            </a:r>
            <a:endParaRPr lang="ko-KR" altLang="en-US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140967"/>
            <a:ext cx="4968552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66801"/>
              </p:ext>
            </p:extLst>
          </p:nvPr>
        </p:nvGraphicFramePr>
        <p:xfrm>
          <a:off x="5495840" y="3212976"/>
          <a:ext cx="3528392" cy="1590270"/>
        </p:xfrm>
        <a:graphic>
          <a:graphicData uri="http://schemas.openxmlformats.org/drawingml/2006/table">
            <a:tbl>
              <a:tblPr/>
              <a:tblGrid>
                <a:gridCol w="641526"/>
                <a:gridCol w="2886866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1511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Return the </a:t>
                      </a:r>
                      <a:r>
                        <a:rPr lang="en-US" sz="1200" dirty="0" err="1">
                          <a:effectLst/>
                        </a:rPr>
                        <a:t>ftypes</a:t>
                      </a:r>
                      <a:r>
                        <a:rPr lang="en-US" sz="1200" dirty="0">
                          <a:effectLst/>
                        </a:rPr>
                        <a:t> (indication of sparse/dense and </a:t>
                      </a:r>
                      <a:r>
                        <a:rPr lang="en-US" sz="1200" dirty="0" err="1">
                          <a:effectLst/>
                        </a:rPr>
                        <a:t>dtype</a:t>
                      </a:r>
                      <a:r>
                        <a:rPr lang="en-US" sz="12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511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DataFrame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200" dirty="0" smtClean="0">
                          <a:effectLst/>
                        </a:rPr>
                        <a:t>True  </a:t>
                      </a:r>
                      <a:r>
                        <a:rPr lang="ko-KR" altLang="en-US" sz="12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200" dirty="0" smtClean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75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size, values, T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attribute : </a:t>
            </a:r>
            <a:r>
              <a:rPr lang="en-US" altLang="ko-KR" dirty="0"/>
              <a:t> size, values, T</a:t>
            </a:r>
            <a:endParaRPr lang="ko-KR" altLang="en-US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4464496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523584"/>
              </p:ext>
            </p:extLst>
          </p:nvPr>
        </p:nvGraphicFramePr>
        <p:xfrm>
          <a:off x="5508104" y="3140968"/>
          <a:ext cx="3275856" cy="1523134"/>
        </p:xfrm>
        <a:graphic>
          <a:graphicData uri="http://schemas.openxmlformats.org/drawingml/2006/table">
            <a:tbl>
              <a:tblPr/>
              <a:tblGrid>
                <a:gridCol w="792088"/>
                <a:gridCol w="2483768"/>
              </a:tblGrid>
              <a:tr h="3931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원소들의 </a:t>
                      </a:r>
                      <a:r>
                        <a:rPr lang="ko-KR" altLang="en-US" sz="1200" dirty="0" err="1" smtClean="0">
                          <a:effectLst/>
                        </a:rPr>
                        <a:t>갯수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Numpy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로 변환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행과 열을 변환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7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Axes(</a:t>
            </a:r>
            <a:r>
              <a:rPr lang="ko-KR" altLang="en-US" sz="2800" dirty="0" smtClean="0"/>
              <a:t>축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은 </a:t>
            </a:r>
            <a:r>
              <a:rPr lang="en-US" altLang="ko-KR" sz="2800" dirty="0" smtClean="0"/>
              <a:t>Index</a:t>
            </a:r>
            <a:r>
              <a:rPr lang="ko-KR" altLang="en-US" sz="2800" dirty="0" smtClean="0"/>
              <a:t>클래스에 대한 정보를 가지고 있고</a:t>
            </a:r>
            <a:r>
              <a:rPr lang="en-US" altLang="ko-KR" sz="2800" dirty="0" smtClean="0"/>
              <a:t>, index(0)/ columns(1)</a:t>
            </a:r>
            <a:r>
              <a:rPr lang="ko-KR" altLang="en-US" sz="2800" dirty="0" smtClean="0"/>
              <a:t>에 대한 </a:t>
            </a:r>
            <a:r>
              <a:rPr lang="en-US" altLang="ko-KR" sz="2800" dirty="0" smtClean="0"/>
              <a:t>labels</a:t>
            </a:r>
            <a:r>
              <a:rPr lang="ko-KR" altLang="en-US" sz="2800" dirty="0" smtClean="0"/>
              <a:t>구성에 대한 축을 관리</a:t>
            </a:r>
            <a:endParaRPr lang="en-US" altLang="ko-KR" sz="28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attribute : a</a:t>
            </a:r>
            <a:r>
              <a:rPr lang="en-US" altLang="ko-KR" dirty="0" smtClean="0"/>
              <a:t>xes</a:t>
            </a:r>
            <a:endParaRPr lang="ko-KR" altLang="en-US" dirty="0"/>
          </a:p>
        </p:txBody>
      </p:sp>
      <p:pic>
        <p:nvPicPr>
          <p:cNvPr id="310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3212976"/>
            <a:ext cx="5495925" cy="337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6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내부구조 </a:t>
            </a:r>
            <a:r>
              <a:rPr lang="ko-KR" altLang="en-US" dirty="0"/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399830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Index/slice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78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blocks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18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blocks </a:t>
            </a:r>
            <a:r>
              <a:rPr lang="ko-KR" altLang="en-US" dirty="0" smtClean="0"/>
              <a:t>속성에 가지고 있는 정보를 검색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DataFrame.blocks</a:t>
            </a:r>
            <a:endParaRPr lang="ko-KR" altLang="en-US" dirty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8920"/>
            <a:ext cx="5248275" cy="3638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60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blocks </a:t>
            </a:r>
            <a:r>
              <a:rPr lang="ko-KR" altLang="en-US" dirty="0" smtClean="0"/>
              <a:t>속성에 정의된 타입을 기준으로 칼럼 정보를 검색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DataFrame.blocks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조회</a:t>
            </a:r>
            <a:endParaRPr lang="ko-KR" altLang="en-US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454" y="2492896"/>
            <a:ext cx="52482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64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ix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9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ix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DataFrame.ix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04864"/>
            <a:ext cx="4176464" cy="439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3672408" cy="276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65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ix</a:t>
            </a:r>
            <a:r>
              <a:rPr lang="ko-KR" altLang="en-US" dirty="0" smtClean="0"/>
              <a:t>는 숫자로 내부의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와 값을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DataFrame.ix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pic>
        <p:nvPicPr>
          <p:cNvPr id="315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80928"/>
            <a:ext cx="3352800" cy="3695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216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ix </a:t>
            </a:r>
            <a:r>
              <a:rPr lang="ko-KR" altLang="en-US" dirty="0" smtClean="0"/>
              <a:t>속성을 이용해서 행과 열을 동시에 검색 </a:t>
            </a:r>
            <a:r>
              <a:rPr lang="en-US" altLang="ko-KR" dirty="0" smtClean="0"/>
              <a:t>([ </a:t>
            </a:r>
            <a:r>
              <a:rPr lang="ko-KR" altLang="en-US" dirty="0" smtClean="0"/>
              <a:t>행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</a:t>
            </a:r>
            <a:r>
              <a:rPr lang="en-US" altLang="ko-KR" dirty="0" smtClean="0"/>
              <a:t>: ), </a:t>
            </a:r>
            <a:r>
              <a:rPr lang="ko-KR" altLang="en-US" dirty="0" smtClean="0"/>
              <a:t>칼럼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</a:t>
            </a:r>
            <a:r>
              <a:rPr lang="en-US" altLang="ko-KR" dirty="0" smtClean="0"/>
              <a:t>)  </a:t>
            </a:r>
            <a:r>
              <a:rPr lang="en-US" altLang="ko-KR" dirty="0"/>
              <a:t>])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 smtClean="0"/>
              <a:t>행과열</a:t>
            </a:r>
            <a:r>
              <a:rPr lang="ko-KR" altLang="en-US" dirty="0" smtClean="0"/>
              <a:t> 검색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273903" y="339156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047664" y="3889316"/>
            <a:ext cx="1062180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26456"/>
            <a:ext cx="38004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867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/>
              <a:t>ix </a:t>
            </a:r>
            <a:r>
              <a:rPr lang="ko-KR" altLang="en-US" dirty="0"/>
              <a:t>속성을 이용해서 행과 </a:t>
            </a:r>
            <a:r>
              <a:rPr lang="ko-KR" altLang="en-US" dirty="0" smtClean="0"/>
              <a:t>복수의 열을 </a:t>
            </a:r>
            <a:r>
              <a:rPr lang="ko-KR" altLang="en-US" dirty="0"/>
              <a:t>동시에 검색 </a:t>
            </a:r>
            <a:r>
              <a:rPr lang="en-US" altLang="ko-KR" dirty="0"/>
              <a:t>([ </a:t>
            </a:r>
            <a:r>
              <a:rPr lang="ko-KR" altLang="en-US" dirty="0"/>
              <a:t>행</a:t>
            </a:r>
            <a:r>
              <a:rPr lang="en-US" altLang="ko-KR" dirty="0"/>
              <a:t>(</a:t>
            </a:r>
            <a:r>
              <a:rPr lang="ko-KR" altLang="en-US" dirty="0" err="1"/>
              <a:t>슬라이싱</a:t>
            </a:r>
            <a:r>
              <a:rPr lang="ko-KR" altLang="en-US" dirty="0"/>
              <a:t> </a:t>
            </a:r>
            <a:r>
              <a:rPr lang="en-US" altLang="ko-KR" dirty="0"/>
              <a:t>: ),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/>
              <a:t>행과열</a:t>
            </a:r>
            <a:r>
              <a:rPr lang="ko-KR" altLang="en-US" dirty="0"/>
              <a:t> 검색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329161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02921" y="392854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5827"/>
            <a:ext cx="39338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1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슬라이싱할</a:t>
            </a:r>
            <a:r>
              <a:rPr lang="ko-KR" altLang="en-US" sz="2800" dirty="0" smtClean="0"/>
              <a:t> 경우는 뒤에 행이 포함되지 않지만 내부 속성으로 </a:t>
            </a:r>
            <a:r>
              <a:rPr lang="ko-KR" altLang="en-US" sz="2800" dirty="0" err="1" smtClean="0"/>
              <a:t>접근시는</a:t>
            </a:r>
            <a:r>
              <a:rPr lang="ko-KR" altLang="en-US" sz="2800" dirty="0" smtClean="0"/>
              <a:t> 뒤에 행도 포함해서 표시 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 </a:t>
            </a:r>
            <a:r>
              <a:rPr lang="ko-KR" altLang="en-US" dirty="0" err="1" smtClean="0"/>
              <a:t>접근시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계산차이</a:t>
            </a:r>
            <a:endParaRPr lang="ko-KR" altLang="en-US" dirty="0"/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2" y="3429000"/>
            <a:ext cx="4981575" cy="306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2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ix</a:t>
            </a:r>
            <a:r>
              <a:rPr lang="ko-KR" altLang="en-US" dirty="0" smtClean="0"/>
              <a:t>는 숫자로 내부의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와 값을 갱신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DataFrame.ix</a:t>
            </a:r>
            <a:r>
              <a:rPr lang="en-US" altLang="ko-KR" dirty="0" smtClean="0"/>
              <a:t> </a:t>
            </a:r>
            <a:r>
              <a:rPr lang="ko-KR" altLang="en-US" dirty="0" smtClean="0"/>
              <a:t>갱신</a:t>
            </a:r>
            <a:endParaRPr lang="ko-KR" altLang="en-US" dirty="0"/>
          </a:p>
        </p:txBody>
      </p:sp>
      <p:pic>
        <p:nvPicPr>
          <p:cNvPr id="315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80928"/>
            <a:ext cx="323850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42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연사자 내의 숫자는 마지막을 포함하지 않지만 문자일 경우 마지막 값도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슬라이싱</a:t>
            </a:r>
            <a:r>
              <a:rPr lang="ko-KR" altLang="en-US" dirty="0" smtClean="0"/>
              <a:t> 처리시 숫자와 문자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267744" y="4443484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10" name="직사각형 9"/>
          <p:cNvSpPr/>
          <p:nvPr/>
        </p:nvSpPr>
        <p:spPr>
          <a:xfrm>
            <a:off x="3083835" y="4443484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11" name="직사각형 10"/>
          <p:cNvSpPr/>
          <p:nvPr/>
        </p:nvSpPr>
        <p:spPr>
          <a:xfrm>
            <a:off x="3899925" y="4443484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9579" y="4794835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65848" y="3734437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31707" y="4606856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462638" y="423849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227851" y="423849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103947" y="423849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5916149" y="4461115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19" name="직사각형 18"/>
          <p:cNvSpPr/>
          <p:nvPr/>
        </p:nvSpPr>
        <p:spPr>
          <a:xfrm>
            <a:off x="6732240" y="4461115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20" name="직사각형 19"/>
          <p:cNvSpPr/>
          <p:nvPr/>
        </p:nvSpPr>
        <p:spPr>
          <a:xfrm>
            <a:off x="7548330" y="4461115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14253" y="3752068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80112" y="4624487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111043" y="4256124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876256" y="4256124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7752352" y="4256124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2267744" y="4238493"/>
            <a:ext cx="1632182" cy="1206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915606" y="4159620"/>
            <a:ext cx="2544825" cy="1206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403648" y="3284984"/>
            <a:ext cx="290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sz="1400" b="1" u="sng" dirty="0" smtClean="0"/>
              <a:t>숫자로 조회</a:t>
            </a:r>
            <a:endParaRPr lang="ko-KR" altLang="en-US" sz="1400" b="1" u="sng" dirty="0"/>
          </a:p>
        </p:txBody>
      </p:sp>
      <p:sp>
        <p:nvSpPr>
          <p:cNvPr id="30" name="TextBox 29"/>
          <p:cNvSpPr txBox="1"/>
          <p:nvPr/>
        </p:nvSpPr>
        <p:spPr>
          <a:xfrm>
            <a:off x="5580112" y="3252718"/>
            <a:ext cx="290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sz="1400" b="1" u="sng" dirty="0" smtClean="0"/>
              <a:t>문</a:t>
            </a:r>
            <a:r>
              <a:rPr lang="ko-KR" altLang="en-US" sz="1400" b="1" u="sng" dirty="0"/>
              <a:t>자</a:t>
            </a:r>
            <a:r>
              <a:rPr lang="ko-KR" altLang="en-US" sz="1400" b="1" u="sng" dirty="0" smtClean="0"/>
              <a:t>로 조회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87188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iat</a:t>
            </a:r>
            <a:r>
              <a:rPr lang="en-US" altLang="ko-KR" dirty="0" smtClean="0"/>
              <a:t>/at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9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iat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DataFrame.iat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636912"/>
            <a:ext cx="5467350" cy="394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77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lable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DataFrame.at </a:t>
            </a:r>
            <a:endParaRPr lang="ko-KR" altLang="en-US" dirty="0"/>
          </a:p>
        </p:txBody>
      </p:sp>
      <p:pic>
        <p:nvPicPr>
          <p:cNvPr id="314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528" y="3645024"/>
            <a:ext cx="31813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56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iloc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loc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9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loc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DataFrame.loc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4864"/>
            <a:ext cx="4173488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29000"/>
            <a:ext cx="396044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946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단일 행을 인덱스 </a:t>
            </a:r>
            <a:r>
              <a:rPr lang="ko-KR" altLang="en-US" dirty="0"/>
              <a:t>방식</a:t>
            </a:r>
            <a:r>
              <a:rPr lang="en-US" altLang="ko-KR" dirty="0"/>
              <a:t>([ 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단일 행 검색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058721" y="339156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832481" y="3889316"/>
            <a:ext cx="2141487" cy="89684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38358"/>
            <a:ext cx="38195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55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멀티행을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(</a:t>
            </a:r>
            <a:r>
              <a:rPr lang="en-US" altLang="ko-KR" dirty="0"/>
              <a:t>[ </a:t>
            </a:r>
            <a:r>
              <a:rPr lang="en-US" altLang="ko-KR" dirty="0" smtClean="0"/>
              <a:t>: ])</a:t>
            </a:r>
            <a:r>
              <a:rPr lang="ko-KR" altLang="en-US" dirty="0" smtClean="0"/>
              <a:t>을 사용하지만 이름으로 </a:t>
            </a:r>
            <a:r>
              <a:rPr lang="ko-KR" altLang="en-US" dirty="0" err="1" smtClean="0"/>
              <a:t>검색시에는</a:t>
            </a:r>
            <a:r>
              <a:rPr lang="ko-KR" altLang="en-US" dirty="0" smtClean="0"/>
              <a:t> 해당 이름까지 포함해서 처리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멀티 행 검색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058721" y="340121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61496" y="389897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71812"/>
            <a:ext cx="36480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21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iloc</a:t>
            </a:r>
            <a:r>
              <a:rPr lang="ko-KR" altLang="en-US" dirty="0" smtClean="0"/>
              <a:t>로 숫자로 내부</a:t>
            </a:r>
            <a:r>
              <a:rPr lang="en-US" altLang="ko-KR" dirty="0" smtClean="0"/>
              <a:t>(series</a:t>
            </a:r>
            <a:r>
              <a:rPr lang="en-US" altLang="ko-KR" dirty="0"/>
              <a:t>,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를 </a:t>
            </a:r>
            <a:r>
              <a:rPr lang="ko-KR" altLang="en-US" dirty="0" smtClean="0"/>
              <a:t>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DataFrame.iloc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348880"/>
            <a:ext cx="4608512" cy="426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01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14348" y="1268760"/>
            <a:ext cx="7643866" cy="2374554"/>
          </a:xfrm>
        </p:spPr>
        <p:txBody>
          <a:bodyPr>
            <a:normAutofit/>
          </a:bodyPr>
          <a:lstStyle/>
          <a:p>
            <a:r>
              <a:rPr lang="en-US" altLang="ko-KR" dirty="0"/>
              <a:t>8. </a:t>
            </a:r>
            <a:r>
              <a:rPr lang="en-US" altLang="ko-KR" dirty="0" smtClean="0"/>
              <a:t>Pandas series/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공통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46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</a:t>
            </a:r>
            <a:r>
              <a:rPr lang="en-US" altLang="ko-KR" dirty="0" smtClean="0"/>
              <a:t>head/tail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46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연산자로 </a:t>
            </a:r>
            <a:r>
              <a:rPr lang="ko-KR" altLang="en-US" dirty="0" err="1" smtClean="0"/>
              <a:t>원소값</a:t>
            </a:r>
            <a:r>
              <a:rPr lang="en-US" altLang="ko-KR" dirty="0" smtClean="0"/>
              <a:t>(scalar)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일차원</a:t>
            </a:r>
            <a:r>
              <a:rPr lang="en-US" altLang="ko-KR" dirty="0" smtClean="0"/>
              <a:t>(Series) </a:t>
            </a:r>
            <a:r>
              <a:rPr lang="ko-KR" altLang="en-US" dirty="0" smtClean="0"/>
              <a:t>조회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원소값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일차원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051720" y="4376502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472454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48168" y="3871481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701000" y="4509976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10" name="직사각형 9"/>
          <p:cNvSpPr/>
          <p:nvPr/>
        </p:nvSpPr>
        <p:spPr>
          <a:xfrm>
            <a:off x="6517091" y="4509976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11" name="직사각형 10"/>
          <p:cNvSpPr/>
          <p:nvPr/>
        </p:nvSpPr>
        <p:spPr>
          <a:xfrm>
            <a:off x="7333181" y="4509976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12835" y="486132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99104" y="3800929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64963" y="467334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895894" y="4304985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661107" y="4304985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7537203" y="4304985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3294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21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Head/tail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건이며</a:t>
            </a:r>
            <a:r>
              <a:rPr lang="en-US" altLang="ko-KR" dirty="0" smtClean="0"/>
              <a:t>, n= </a:t>
            </a:r>
            <a:r>
              <a:rPr lang="ko-KR" altLang="en-US" dirty="0" smtClean="0"/>
              <a:t>숫자를 인자로 전달해서 더 많은 건을 조회할 수 있</a:t>
            </a:r>
            <a:r>
              <a:rPr lang="ko-KR" altLang="en-US" dirty="0"/>
              <a:t>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head/tail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02" y="2780928"/>
            <a:ext cx="3914775" cy="379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19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67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 smtClean="0"/>
              <a:t>head()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default=5</a:t>
            </a:r>
            <a:r>
              <a:rPr lang="ko-KR" altLang="en-US" dirty="0" smtClean="0"/>
              <a:t>까지  검색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head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08920"/>
            <a:ext cx="370522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381642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76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 smtClean="0"/>
              <a:t>tail()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default=5</a:t>
            </a:r>
            <a:r>
              <a:rPr lang="ko-KR" altLang="en-US" dirty="0" smtClean="0"/>
              <a:t>까지  검색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tail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636912"/>
            <a:ext cx="360997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84984"/>
            <a:ext cx="355550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216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smtClean="0"/>
              <a:t>요소 </a:t>
            </a:r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216123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69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2648" y="1600200"/>
            <a:ext cx="8153400" cy="132474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생성시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값이 들어가면 </a:t>
            </a:r>
            <a:r>
              <a:rPr lang="en-US" altLang="ko-KR" dirty="0" err="1" smtClean="0"/>
              <a:t>isnull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notnull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메소드나</a:t>
            </a:r>
            <a:r>
              <a:rPr lang="ko-KR" altLang="en-US" dirty="0" smtClean="0"/>
              <a:t> 함수로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Isnull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notnull</a:t>
            </a:r>
            <a:endParaRPr lang="ko-KR" altLang="en-US" dirty="0"/>
          </a:p>
        </p:txBody>
      </p:sp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72" y="2996952"/>
            <a:ext cx="33623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41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</a:t>
            </a:r>
            <a:r>
              <a:rPr lang="en-US" altLang="ko-KR" dirty="0" smtClean="0"/>
              <a:t>count</a:t>
            </a:r>
            <a:r>
              <a:rPr lang="ko-KR" altLang="en-US" dirty="0" smtClean="0"/>
              <a:t> 메소드를 이용해서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이 아</a:t>
            </a:r>
            <a:r>
              <a:rPr lang="ko-KR" altLang="en-US" dirty="0"/>
              <a:t>닌</a:t>
            </a:r>
            <a:r>
              <a:rPr lang="ko-KR" altLang="en-US" dirty="0" smtClean="0"/>
              <a:t> 갯수를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원소의 갯수</a:t>
            </a:r>
            <a:r>
              <a:rPr lang="en-US" altLang="ko-KR" dirty="0" smtClean="0"/>
              <a:t>:count</a:t>
            </a:r>
            <a:endParaRPr lang="ko-KR" altLang="en-US" dirty="0"/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01008"/>
            <a:ext cx="4536504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34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value_counts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en-US" altLang="ko-KR" dirty="0"/>
              <a:t> </a:t>
            </a:r>
            <a:r>
              <a:rPr lang="ko-KR" altLang="en-US" dirty="0" smtClean="0"/>
              <a:t>사용해서 원소들이 구성을 확인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원소의 </a:t>
            </a:r>
            <a:r>
              <a:rPr lang="ko-KR" altLang="en-US" dirty="0" err="1" smtClean="0"/>
              <a:t>갯수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value_counts</a:t>
            </a:r>
            <a:endParaRPr lang="ko-KR" altLang="en-US" dirty="0"/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39700"/>
            <a:ext cx="5328591" cy="36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13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조회로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차원과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조회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/3</a:t>
            </a:r>
            <a:r>
              <a:rPr lang="ko-KR" altLang="en-US" dirty="0" smtClean="0"/>
              <a:t>차원 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823694" y="3673299"/>
            <a:ext cx="2448272" cy="2088232"/>
            <a:chOff x="3295328" y="3356992"/>
            <a:chExt cx="2743200" cy="2743200"/>
          </a:xfrm>
        </p:grpSpPr>
        <p:sp>
          <p:nvSpPr>
            <p:cNvPr id="4" name="직사각형 3"/>
            <p:cNvSpPr/>
            <p:nvPr/>
          </p:nvSpPr>
          <p:spPr>
            <a:xfrm>
              <a:off x="32953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[0,0]</a:t>
              </a:r>
              <a:endParaRPr lang="ko-KR" altLang="en-US" sz="10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2097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[0,1]</a:t>
              </a:r>
              <a:endParaRPr lang="ko-KR" altLang="en-US" sz="10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1241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[0,2]</a:t>
              </a:r>
              <a:endParaRPr lang="ko-KR" altLang="en-US" sz="10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2953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[1,0]</a:t>
              </a:r>
              <a:endParaRPr lang="ko-KR" altLang="en-US" sz="1000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097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[1,1]</a:t>
              </a:r>
              <a:endParaRPr lang="ko-KR" altLang="en-US" sz="1000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1241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[1,2]</a:t>
              </a:r>
              <a:endParaRPr lang="ko-KR" altLang="en-US" sz="10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953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[2,0]</a:t>
              </a:r>
              <a:endParaRPr lang="ko-KR" altLang="en-US" sz="10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2097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[2,1]</a:t>
              </a:r>
              <a:endParaRPr lang="ko-KR" altLang="en-US" sz="1000" b="1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241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[2,2]</a:t>
              </a:r>
              <a:endParaRPr lang="ko-KR" altLang="en-US" sz="10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1513" y="463713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21798" y="2964252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487657" y="383667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487657" y="454048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487657" y="526056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018588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783801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9897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grpSp>
        <p:nvGrpSpPr>
          <p:cNvPr id="30" name="그룹 29"/>
          <p:cNvGrpSpPr/>
          <p:nvPr/>
        </p:nvGrpSpPr>
        <p:grpSpPr>
          <a:xfrm>
            <a:off x="4754036" y="3756465"/>
            <a:ext cx="1702678" cy="1531689"/>
            <a:chOff x="971600" y="3212773"/>
            <a:chExt cx="2438400" cy="2400300"/>
          </a:xfrm>
        </p:grpSpPr>
        <p:grpSp>
          <p:nvGrpSpPr>
            <p:cNvPr id="31" name="그룹 30"/>
            <p:cNvGrpSpPr/>
            <p:nvPr/>
          </p:nvGrpSpPr>
          <p:grpSpPr>
            <a:xfrm>
              <a:off x="971600" y="3212773"/>
              <a:ext cx="2438400" cy="2400300"/>
              <a:chOff x="683568" y="3046288"/>
              <a:chExt cx="2438400" cy="2400300"/>
            </a:xfrm>
          </p:grpSpPr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3046288"/>
                <a:ext cx="2438400" cy="2400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2627784" y="5085184"/>
                <a:ext cx="494184" cy="3614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3347864" y="3789040"/>
              <a:ext cx="6213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252409"/>
            <a:ext cx="1224137" cy="116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764577"/>
            <a:ext cx="1224137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오른쪽 화살표 37"/>
          <p:cNvSpPr/>
          <p:nvPr/>
        </p:nvSpPr>
        <p:spPr>
          <a:xfrm rot="19851618">
            <a:off x="6534620" y="3976455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 rot="2112836">
            <a:off x="6453963" y="4742628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5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key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이고</a:t>
            </a:r>
            <a:r>
              <a:rPr lang="en-US" altLang="ko-KR" dirty="0"/>
              <a:t>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는 값을 를 확인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err="1"/>
              <a:t>iteritems</a:t>
            </a:r>
            <a:r>
              <a:rPr lang="en-US" altLang="ko-KR" dirty="0"/>
              <a:t>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index,value</a:t>
            </a:r>
            <a:r>
              <a:rPr lang="ko-KR" altLang="en-US" dirty="0" smtClean="0"/>
              <a:t>가 쌍으로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처리</a:t>
            </a:r>
            <a:r>
              <a:rPr lang="en-US" altLang="ko-KR" dirty="0"/>
              <a:t>: </a:t>
            </a:r>
            <a:r>
              <a:rPr lang="en-US" altLang="ko-KR" dirty="0" err="1" smtClean="0"/>
              <a:t>iteritems</a:t>
            </a:r>
            <a:endParaRPr lang="ko-KR" altLang="en-US" dirty="0"/>
          </a:p>
        </p:txBody>
      </p:sp>
      <p:pic>
        <p:nvPicPr>
          <p:cNvPr id="371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140968"/>
            <a:ext cx="5743575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6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주로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타입이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일 경우 </a:t>
            </a:r>
            <a:r>
              <a:rPr lang="en-US" altLang="ko-KR" dirty="0" err="1" smtClean="0"/>
              <a:t>series.str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문자열메소드를</a:t>
            </a:r>
            <a:r>
              <a:rPr lang="ko-KR" altLang="en-US" dirty="0" smtClean="0"/>
              <a:t> 이용해서 처리하도록 구현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Series.str</a:t>
            </a:r>
            <a:endParaRPr lang="ko-KR" altLang="en-US" dirty="0"/>
          </a:p>
        </p:txBody>
      </p:sp>
      <p:pic>
        <p:nvPicPr>
          <p:cNvPr id="302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29000"/>
            <a:ext cx="4371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4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9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en-US" altLang="ko-KR" dirty="0"/>
              <a:t>count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이용해서 </a:t>
            </a:r>
            <a:r>
              <a:rPr lang="en-US" altLang="ko-KR" dirty="0"/>
              <a:t>null</a:t>
            </a:r>
            <a:r>
              <a:rPr lang="ko-KR" altLang="en-US" dirty="0"/>
              <a:t>이 아닌 </a:t>
            </a:r>
            <a:r>
              <a:rPr lang="ko-KR" altLang="en-US" dirty="0" err="1"/>
              <a:t>갯수를</a:t>
            </a:r>
            <a:r>
              <a:rPr lang="ko-KR" altLang="en-US" dirty="0"/>
              <a:t>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count</a:t>
            </a:r>
            <a:endParaRPr lang="ko-KR" altLang="en-US" dirty="0"/>
          </a:p>
        </p:txBody>
      </p:sp>
      <p:pic>
        <p:nvPicPr>
          <p:cNvPr id="368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8" y="2708920"/>
            <a:ext cx="46577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66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칼럼명과 </a:t>
            </a:r>
            <a:r>
              <a:rPr lang="ko-KR" altLang="en-US" dirty="0" err="1" smtClean="0"/>
              <a:t>칼럼값들의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(column name,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iteritems</a:t>
            </a:r>
            <a:endParaRPr lang="ko-KR" altLang="en-US" dirty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02" y="2492896"/>
            <a:ext cx="5286375" cy="393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04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</a:t>
            </a:r>
            <a:r>
              <a:rPr lang="ko-KR" altLang="en-US" dirty="0" err="1"/>
              <a:t>행</a:t>
            </a:r>
            <a:r>
              <a:rPr lang="ko-KR" altLang="en-US" dirty="0" err="1" smtClean="0"/>
              <a:t>명과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(index,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iterrows</a:t>
            </a:r>
            <a:endParaRPr lang="ko-KR" altLang="en-US" dirty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6192688" cy="395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22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</a:t>
            </a:r>
            <a:r>
              <a:rPr lang="ko-KR" altLang="en-US" dirty="0" err="1"/>
              <a:t>행</a:t>
            </a:r>
            <a:r>
              <a:rPr lang="ko-KR" altLang="en-US" dirty="0" err="1" smtClean="0"/>
              <a:t>명과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(index,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itertuples</a:t>
            </a:r>
            <a:endParaRPr lang="ko-KR" altLang="en-US" dirty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2852936"/>
            <a:ext cx="6336704" cy="377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75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주로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타입내의 칼럼 즉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가 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일 경우 </a:t>
            </a:r>
            <a:r>
              <a:rPr lang="en-US" altLang="ko-KR" dirty="0" err="1" smtClean="0"/>
              <a:t>series.str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문자열메소드를</a:t>
            </a:r>
            <a:r>
              <a:rPr lang="ko-KR" altLang="en-US" dirty="0" smtClean="0"/>
              <a:t> 이용해서 처리하도록 구현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Series.str</a:t>
            </a:r>
            <a:endParaRPr lang="ko-KR" altLang="en-US" dirty="0"/>
          </a:p>
        </p:txBody>
      </p:sp>
      <p:pic>
        <p:nvPicPr>
          <p:cNvPr id="372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068960"/>
            <a:ext cx="5448300" cy="348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668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14348" y="2143116"/>
            <a:ext cx="7818092" cy="1500198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smtClean="0"/>
              <a:t>요소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r>
              <a:rPr lang="en-US" altLang="ko-KR" dirty="0"/>
              <a:t>/</a:t>
            </a:r>
            <a:r>
              <a:rPr lang="ko-KR" altLang="en-US" dirty="0"/>
              <a:t>갱신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78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57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7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원에 대한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하나를 가지고 원소에 대해 조회 및 값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get_value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set_value</a:t>
            </a:r>
            <a:endParaRPr lang="ko-KR" altLang="en-US" dirty="0"/>
          </a:p>
        </p:txBody>
      </p:sp>
      <p:pic>
        <p:nvPicPr>
          <p:cNvPr id="370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69" y="3284984"/>
            <a:ext cx="57150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80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들을 연결하기 위해 </a:t>
            </a:r>
            <a:r>
              <a:rPr lang="en-US" altLang="ko-KR" dirty="0" smtClean="0"/>
              <a:t>append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사용하고</a:t>
            </a:r>
            <a:r>
              <a:rPr lang="en-US" altLang="ko-KR" dirty="0" smtClean="0"/>
              <a:t>, index </a:t>
            </a:r>
            <a:r>
              <a:rPr lang="ko-KR" altLang="en-US" dirty="0" smtClean="0"/>
              <a:t>정보가 순서적으로 붙이고 싶으면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변경이 필요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들을 연결</a:t>
            </a:r>
            <a:r>
              <a:rPr lang="en-US" altLang="ko-KR" dirty="0" smtClean="0"/>
              <a:t>:append</a:t>
            </a:r>
            <a:endParaRPr lang="ko-KR" altLang="en-US" dirty="0"/>
          </a:p>
        </p:txBody>
      </p:sp>
      <p:pic>
        <p:nvPicPr>
          <p:cNvPr id="301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212976"/>
            <a:ext cx="279082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1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33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다차원에 대한 </a:t>
            </a:r>
            <a:r>
              <a:rPr lang="en-US" altLang="ko-KR" dirty="0" err="1" smtClean="0"/>
              <a:t>index,column</a:t>
            </a:r>
            <a:r>
              <a:rPr lang="ko-KR" altLang="en-US" dirty="0" smtClean="0"/>
              <a:t>을 지정해서 원소에 대해 조회 및 값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get_value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set_value</a:t>
            </a:r>
            <a:endParaRPr lang="ko-KR" altLang="en-US" dirty="0"/>
          </a:p>
        </p:txBody>
      </p:sp>
      <p:pic>
        <p:nvPicPr>
          <p:cNvPr id="369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3284984"/>
            <a:ext cx="4610100" cy="3290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80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두 객체를 연결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Concat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6" y="2564904"/>
            <a:ext cx="48196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7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두 객체를 연결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Concat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314" y="2348880"/>
            <a:ext cx="57531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62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행의 값이 일치한 부분이 </a:t>
            </a:r>
            <a:r>
              <a:rPr lang="ko-KR" altLang="en-US" dirty="0" err="1" smtClean="0"/>
              <a:t>없을에는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empty </a:t>
            </a:r>
            <a:r>
              <a:rPr lang="ko-KR" altLang="en-US" dirty="0" smtClean="0"/>
              <a:t>처리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merge </a:t>
            </a:r>
            <a:r>
              <a:rPr lang="ko-KR" altLang="en-US" dirty="0" smtClean="0"/>
              <a:t>병합 </a:t>
            </a:r>
            <a:endParaRPr lang="ko-KR" altLang="en-US" dirty="0"/>
          </a:p>
        </p:txBody>
      </p:sp>
      <p:pic>
        <p:nvPicPr>
          <p:cNvPr id="1914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17" y="2924944"/>
            <a:ext cx="561975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487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subject_id</a:t>
            </a:r>
            <a:r>
              <a:rPr lang="ko-KR" altLang="en-US" dirty="0" smtClean="0"/>
              <a:t>에 값으로 일치하는 것만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merge Inner join</a:t>
            </a:r>
            <a:endParaRPr lang="ko-KR" altLang="en-US" dirty="0"/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2492896"/>
            <a:ext cx="5705475" cy="417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91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열기준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subject_id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모든 것을 표시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merge Outer join</a:t>
            </a:r>
            <a:endParaRPr lang="ko-KR" altLang="en-US" dirty="0"/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08920"/>
            <a:ext cx="6400800" cy="393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3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 </a:t>
            </a:r>
            <a:r>
              <a:rPr lang="ko-KR" altLang="en-US" dirty="0"/>
              <a:t>변환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31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labels, names</a:t>
            </a:r>
            <a:r>
              <a:rPr lang="ko-KR" altLang="en-US" dirty="0" smtClean="0"/>
              <a:t>으로 분리해서 접근할 수 있는 정보를 관리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에 대한 객체화 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2933632" y="3644646"/>
            <a:ext cx="3000490" cy="2384905"/>
            <a:chOff x="4198004" y="3369454"/>
            <a:chExt cx="3936594" cy="2945896"/>
          </a:xfrm>
        </p:grpSpPr>
        <p:sp>
          <p:nvSpPr>
            <p:cNvPr id="37" name="직사각형 3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중괄호 47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9" name="오른쪽 중괄호 48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86315" y="3586685"/>
            <a:ext cx="2250504" cy="2578619"/>
            <a:chOff x="1655676" y="3414794"/>
            <a:chExt cx="2250504" cy="3110550"/>
          </a:xfrm>
        </p:grpSpPr>
        <p:sp>
          <p:nvSpPr>
            <p:cNvPr id="34" name="직사각형 33"/>
            <p:cNvSpPr/>
            <p:nvPr/>
          </p:nvSpPr>
          <p:spPr>
            <a:xfrm>
              <a:off x="1835696" y="5621663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labels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35696" y="3414794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names</a:t>
              </a:r>
              <a:endParaRPr lang="ko-KR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55676" y="6248345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Index</a:t>
              </a:r>
              <a:r>
                <a:rPr lang="ko-KR" altLang="en-US" sz="1200" dirty="0" smtClean="0"/>
                <a:t>에  대한 위치관리</a:t>
              </a:r>
              <a:endParaRPr lang="ko-KR" alt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73932" y="4054028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Levels</a:t>
              </a:r>
              <a:r>
                <a:rPr lang="ko-KR" altLang="en-US" sz="1200" dirty="0" smtClean="0"/>
                <a:t>에  대한 명</a:t>
              </a:r>
              <a:endParaRPr lang="ko-KR" altLang="en-US" sz="1200" dirty="0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552220" y="5394496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labels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552220" y="3565021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names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372200" y="5914010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Column </a:t>
            </a:r>
            <a:r>
              <a:rPr lang="ko-KR" altLang="en-US" sz="1200" dirty="0" smtClean="0"/>
              <a:t>에  대한 위치관리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6390456" y="4094940"/>
            <a:ext cx="2232248" cy="229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Levels</a:t>
            </a:r>
            <a:r>
              <a:rPr lang="ko-KR" altLang="en-US" sz="1200" dirty="0" smtClean="0"/>
              <a:t>에  대한 명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866335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Index(</a:t>
            </a:r>
            <a:r>
              <a:rPr lang="ko-KR" altLang="en-US" u="sng" dirty="0" smtClean="0"/>
              <a:t>행</a:t>
            </a:r>
            <a:r>
              <a:rPr lang="en-US" altLang="ko-KR" u="sng" dirty="0" smtClean="0"/>
              <a:t>)</a:t>
            </a:r>
            <a:endParaRPr lang="ko-KR" altLang="en-US" u="sng" dirty="0"/>
          </a:p>
        </p:txBody>
      </p:sp>
      <p:sp>
        <p:nvSpPr>
          <p:cNvPr id="68" name="TextBox 67"/>
          <p:cNvSpPr txBox="1"/>
          <p:nvPr/>
        </p:nvSpPr>
        <p:spPr>
          <a:xfrm>
            <a:off x="6661859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Column(</a:t>
            </a:r>
            <a:r>
              <a:rPr lang="ko-KR" altLang="en-US" u="sng" dirty="0"/>
              <a:t>열</a:t>
            </a:r>
            <a:r>
              <a:rPr lang="en-US" altLang="ko-KR" u="sn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8598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57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타입을 변경해서 다른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err="1" smtClean="0"/>
              <a:t>astype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타입 변환 후 생성 </a:t>
            </a:r>
            <a:endParaRPr lang="ko-KR" altLang="en-US" dirty="0"/>
          </a:p>
        </p:txBody>
      </p:sp>
      <p:pic>
        <p:nvPicPr>
          <p:cNvPr id="365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2" y="2924944"/>
            <a:ext cx="589597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81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7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타입을 변경해서 다른 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err="1" smtClean="0"/>
              <a:t>astype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타입 변환 후 생성 </a:t>
            </a:r>
            <a:endParaRPr lang="ko-KR" altLang="en-US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5562600" cy="3673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89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재색인하기</a:t>
            </a:r>
          </a:p>
        </p:txBody>
      </p:sp>
    </p:spTree>
    <p:extLst>
      <p:ext uri="{BB962C8B-B14F-4D97-AF65-F5344CB8AC3E}">
        <p14:creationId xmlns:p14="http://schemas.microsoft.com/office/powerpoint/2010/main" val="248559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77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인덱스를 지정한 대로 위치가 바뀌고 새로운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 생성함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reindex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296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852936"/>
            <a:ext cx="284797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60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변수에 직접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값을 할당해서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err="1" smtClean="0"/>
              <a:t>reinex</a:t>
            </a:r>
            <a:r>
              <a:rPr lang="en-US" altLang="ko-KR" dirty="0" smtClean="0"/>
              <a:t> </a:t>
            </a:r>
            <a:r>
              <a:rPr lang="ko-KR" altLang="en-US" dirty="0" smtClean="0"/>
              <a:t>후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pic>
        <p:nvPicPr>
          <p:cNvPr id="299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80928"/>
            <a:ext cx="4032448" cy="3776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66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Reindex</a:t>
            </a:r>
            <a:r>
              <a:rPr lang="ko-KR" altLang="en-US" dirty="0" smtClean="0"/>
              <a:t>할 때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추가되면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값으로 채워지지만 </a:t>
            </a:r>
            <a:r>
              <a:rPr lang="en-US" altLang="ko-KR" dirty="0" err="1" smtClean="0"/>
              <a:t>ffill</a:t>
            </a:r>
            <a:r>
              <a:rPr lang="en-US" altLang="ko-KR" dirty="0" smtClean="0"/>
              <a:t>(</a:t>
            </a:r>
            <a:r>
              <a:rPr lang="ko-KR" altLang="en-US" dirty="0" smtClean="0"/>
              <a:t>앞의 값 </a:t>
            </a:r>
            <a:r>
              <a:rPr lang="ko-KR" altLang="en-US" dirty="0" err="1" smtClean="0"/>
              <a:t>매칭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이나 </a:t>
            </a:r>
            <a:r>
              <a:rPr lang="en-US" altLang="ko-KR" dirty="0" err="1" smtClean="0"/>
              <a:t>bfill</a:t>
            </a:r>
            <a:r>
              <a:rPr lang="en-US" altLang="ko-KR" dirty="0" smtClean="0"/>
              <a:t>(</a:t>
            </a:r>
            <a:r>
              <a:rPr lang="ko-KR" altLang="en-US" dirty="0" smtClean="0"/>
              <a:t>뒤의 값 </a:t>
            </a:r>
            <a:r>
              <a:rPr lang="ko-KR" altLang="en-US" dirty="0" err="1" smtClean="0"/>
              <a:t>매칭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method</a:t>
            </a:r>
            <a:r>
              <a:rPr lang="ko-KR" altLang="en-US" dirty="0" smtClean="0"/>
              <a:t>에 지정하면 </a:t>
            </a:r>
            <a:r>
              <a:rPr lang="ko-KR" altLang="en-US" dirty="0" err="1" smtClean="0"/>
              <a:t>보간법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 값 넣기</a:t>
            </a:r>
            <a:endParaRPr lang="ko-KR" altLang="en-US" dirty="0"/>
          </a:p>
        </p:txBody>
      </p:sp>
      <p:pic>
        <p:nvPicPr>
          <p:cNvPr id="350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01008"/>
            <a:ext cx="40290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02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29000"/>
            <a:ext cx="2343150" cy="316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31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7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Levels, labels, names</a:t>
            </a:r>
            <a:r>
              <a:rPr lang="ko-KR" altLang="en-US" dirty="0" smtClean="0"/>
              <a:t>으로 분리해서 접근할 수 있는 정보를 관리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ko-KR" altLang="en-US" dirty="0" smtClean="0"/>
              <a:t>에 대한 객체화 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2483768" y="3356992"/>
            <a:ext cx="3450354" cy="2672559"/>
            <a:chOff x="3607792" y="3014137"/>
            <a:chExt cx="4526806" cy="3301213"/>
          </a:xfrm>
        </p:grpSpPr>
        <p:sp>
          <p:nvSpPr>
            <p:cNvPr id="37" name="직사각형 3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607792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72199" y="3014137"/>
              <a:ext cx="1732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중괄호 47"/>
            <p:cNvSpPr/>
            <p:nvPr/>
          </p:nvSpPr>
          <p:spPr>
            <a:xfrm rot="10800000">
              <a:off x="4720154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9" name="오른쪽 중괄호 48"/>
            <p:cNvSpPr/>
            <p:nvPr/>
          </p:nvSpPr>
          <p:spPr>
            <a:xfrm rot="16200000">
              <a:off x="6939331" y="2736379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022635" y="4096731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7277" y="4096731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87083" y="4096731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86315" y="3586685"/>
            <a:ext cx="2250504" cy="2578619"/>
            <a:chOff x="1655676" y="3414794"/>
            <a:chExt cx="2250504" cy="3110550"/>
          </a:xfrm>
        </p:grpSpPr>
        <p:sp>
          <p:nvSpPr>
            <p:cNvPr id="10" name="직사각형 9"/>
            <p:cNvSpPr/>
            <p:nvPr/>
          </p:nvSpPr>
          <p:spPr>
            <a:xfrm>
              <a:off x="1835696" y="4469535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levels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835696" y="5621663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labels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35696" y="3414794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names</a:t>
              </a:r>
              <a:endParaRPr lang="ko-KR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55676" y="5117607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Index</a:t>
              </a:r>
              <a:r>
                <a:rPr lang="ko-KR" altLang="en-US" sz="1200" dirty="0" smtClean="0"/>
                <a:t>에  대한 이름관리</a:t>
              </a:r>
              <a:endParaRPr lang="ko-KR" alt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55676" y="6248345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Index</a:t>
              </a:r>
              <a:r>
                <a:rPr lang="ko-KR" altLang="en-US" sz="1200" dirty="0" smtClean="0"/>
                <a:t>에  대한 위치관리</a:t>
              </a:r>
              <a:endParaRPr lang="ko-KR" alt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73932" y="4054028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Levels</a:t>
              </a:r>
              <a:r>
                <a:rPr lang="ko-KR" altLang="en-US" sz="1200" dirty="0" smtClean="0"/>
                <a:t>에  대한 명</a:t>
              </a:r>
              <a:endParaRPr lang="ko-KR" altLang="en-US" sz="1200" dirty="0"/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6552220" y="4439392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levels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552220" y="5394496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labels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552220" y="3565021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names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372200" y="4976638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Column </a:t>
            </a:r>
            <a:r>
              <a:rPr lang="ko-KR" altLang="en-US" sz="1200" dirty="0" smtClean="0"/>
              <a:t>에  대한 이름관리</a:t>
            </a:r>
            <a:endParaRPr lang="ko-KR" alt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6372200" y="5914010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Column </a:t>
            </a:r>
            <a:r>
              <a:rPr lang="ko-KR" altLang="en-US" sz="1200" dirty="0" smtClean="0"/>
              <a:t>에  대한 위치관리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6390456" y="4094940"/>
            <a:ext cx="2232248" cy="229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Levels</a:t>
            </a:r>
            <a:r>
              <a:rPr lang="ko-KR" altLang="en-US" sz="1200" dirty="0" smtClean="0"/>
              <a:t>에  대한 명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866335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Index(</a:t>
            </a:r>
            <a:r>
              <a:rPr lang="ko-KR" altLang="en-US" u="sng" dirty="0" smtClean="0"/>
              <a:t>행</a:t>
            </a:r>
            <a:r>
              <a:rPr lang="en-US" altLang="ko-KR" u="sng" dirty="0" smtClean="0"/>
              <a:t>)</a:t>
            </a:r>
            <a:endParaRPr lang="ko-KR" altLang="en-US" u="sng" dirty="0"/>
          </a:p>
        </p:txBody>
      </p:sp>
      <p:sp>
        <p:nvSpPr>
          <p:cNvPr id="68" name="TextBox 67"/>
          <p:cNvSpPr txBox="1"/>
          <p:nvPr/>
        </p:nvSpPr>
        <p:spPr>
          <a:xfrm>
            <a:off x="6661859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Column(</a:t>
            </a:r>
            <a:r>
              <a:rPr lang="ko-KR" altLang="en-US" u="sng" dirty="0"/>
              <a:t>열</a:t>
            </a:r>
            <a:r>
              <a:rPr lang="en-US" altLang="ko-KR" u="sng" dirty="0"/>
              <a:t>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730019" y="4437506"/>
            <a:ext cx="338554" cy="4049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dirty="0" smtClean="0"/>
              <a:t>row1</a:t>
            </a:r>
            <a:endParaRPr lang="ko-KR" alt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730019" y="5032044"/>
            <a:ext cx="338554" cy="4049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dirty="0" smtClean="0"/>
              <a:t>row2</a:t>
            </a:r>
            <a:endParaRPr lang="ko-KR" alt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707904" y="5616369"/>
            <a:ext cx="338554" cy="4049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dirty="0" smtClean="0"/>
              <a:t>row3</a:t>
            </a:r>
            <a:endParaRPr lang="ko-KR" alt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4311961" y="3995733"/>
            <a:ext cx="493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col1</a:t>
            </a:r>
            <a:endParaRPr lang="ko-KR" altLang="en-US" sz="1000" dirty="0"/>
          </a:p>
        </p:txBody>
      </p:sp>
      <p:sp>
        <p:nvSpPr>
          <p:cNvPr id="72" name="TextBox 71"/>
          <p:cNvSpPr txBox="1"/>
          <p:nvPr/>
        </p:nvSpPr>
        <p:spPr>
          <a:xfrm>
            <a:off x="4879531" y="3995733"/>
            <a:ext cx="493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col2</a:t>
            </a:r>
            <a:endParaRPr lang="ko-KR" altLang="en-US" sz="1000" dirty="0"/>
          </a:p>
        </p:txBody>
      </p:sp>
      <p:sp>
        <p:nvSpPr>
          <p:cNvPr id="73" name="TextBox 72"/>
          <p:cNvSpPr txBox="1"/>
          <p:nvPr/>
        </p:nvSpPr>
        <p:spPr>
          <a:xfrm>
            <a:off x="5428171" y="3995733"/>
            <a:ext cx="493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col3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329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다시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해서 조정이 가능하며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추가시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fill_value</a:t>
            </a:r>
            <a:r>
              <a:rPr lang="ko-KR" altLang="en-US" dirty="0" smtClean="0"/>
              <a:t>로 지정해서 값을 초기화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reindex</a:t>
            </a:r>
            <a:endParaRPr lang="ko-KR" altLang="en-US" dirty="0"/>
          </a:p>
        </p:txBody>
      </p:sp>
      <p:pic>
        <p:nvPicPr>
          <p:cNvPr id="3491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852936"/>
            <a:ext cx="4600575" cy="372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20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</a:t>
            </a:r>
            <a:r>
              <a:rPr lang="en-US" altLang="ko-KR" dirty="0" smtClean="0"/>
              <a:t>index/columns</a:t>
            </a:r>
            <a:r>
              <a:rPr lang="ko-KR" altLang="en-US" dirty="0" smtClean="0"/>
              <a:t>를 지정해서  </a:t>
            </a:r>
            <a:r>
              <a:rPr lang="en-US" altLang="ko-KR" dirty="0" err="1" smtClean="0"/>
              <a:t>reindexing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</a:t>
            </a:r>
            <a:r>
              <a:rPr lang="ko-KR" altLang="en-US" dirty="0"/>
              <a:t>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: </a:t>
            </a:r>
            <a:r>
              <a:rPr lang="en-US" altLang="ko-KR" dirty="0" err="1" smtClean="0"/>
              <a:t>fill_value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51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691" y="2708920"/>
            <a:ext cx="4962525" cy="392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90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3"/>
            <a:ext cx="8229600" cy="1345319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ko-KR" altLang="en-US" dirty="0"/>
              <a:t>재</a:t>
            </a:r>
            <a:r>
              <a:rPr lang="ko-KR" altLang="en-US" dirty="0" smtClean="0"/>
              <a:t>지정해서  </a:t>
            </a:r>
            <a:r>
              <a:rPr lang="en-US" altLang="ko-KR" dirty="0" err="1" smtClean="0"/>
              <a:t>reindexing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 값 처리는 </a:t>
            </a:r>
            <a:r>
              <a:rPr lang="en-US" altLang="ko-KR" dirty="0" smtClean="0"/>
              <a:t>method </a:t>
            </a:r>
            <a:r>
              <a:rPr lang="ko-KR" altLang="en-US" dirty="0" smtClean="0"/>
              <a:t>인자에 </a:t>
            </a:r>
            <a:r>
              <a:rPr lang="en-US" altLang="ko-KR" dirty="0" err="1" smtClean="0"/>
              <a:t>ffill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bfill</a:t>
            </a:r>
            <a:r>
              <a:rPr lang="ko-KR" altLang="en-US" dirty="0" smtClean="0"/>
              <a:t>를 넣어 앞이나 </a:t>
            </a:r>
            <a:r>
              <a:rPr lang="ko-KR" altLang="en-US" dirty="0" err="1" smtClean="0"/>
              <a:t>뒷의</a:t>
            </a:r>
            <a:r>
              <a:rPr lang="ko-KR" altLang="en-US" dirty="0" smtClean="0"/>
              <a:t> 값을 기준으로 넣음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:method</a:t>
            </a:r>
            <a:endParaRPr lang="ko-KR" altLang="en-US" dirty="0"/>
          </a:p>
        </p:txBody>
      </p:sp>
      <p:pic>
        <p:nvPicPr>
          <p:cNvPr id="376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673" y="2924943"/>
            <a:ext cx="6353175" cy="390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04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sorting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9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91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값을 기준으로 내부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 변경함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sort_values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297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47" y="2780928"/>
            <a:ext cx="25050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69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77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인덱스</a:t>
            </a:r>
            <a:r>
              <a:rPr lang="en-US" altLang="ko-KR" dirty="0" smtClean="0"/>
              <a:t>(axis=0</a:t>
            </a:r>
            <a:r>
              <a:rPr lang="ko-KR" altLang="en-US" dirty="0" smtClean="0"/>
              <a:t>은 행</a:t>
            </a:r>
            <a:r>
              <a:rPr lang="en-US" altLang="ko-KR" dirty="0" smtClean="0"/>
              <a:t>, axis=1</a:t>
            </a:r>
            <a:r>
              <a:rPr lang="ko-KR" altLang="en-US" dirty="0" smtClean="0"/>
              <a:t>은 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기준으로 내부 </a:t>
            </a:r>
            <a:r>
              <a:rPr lang="en-US" altLang="ko-KR" dirty="0" err="1"/>
              <a:t>DataFrame</a:t>
            </a:r>
            <a:r>
              <a:rPr lang="ko-KR" altLang="en-US" dirty="0" smtClean="0"/>
              <a:t>를 변경함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sort_index</a:t>
            </a:r>
            <a:endParaRPr lang="ko-KR" altLang="en-US" dirty="0"/>
          </a:p>
        </p:txBody>
      </p:sp>
      <p:pic>
        <p:nvPicPr>
          <p:cNvPr id="364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790" y="2708920"/>
            <a:ext cx="6238875" cy="3892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8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값을 기준으로 내부 </a:t>
            </a:r>
            <a:r>
              <a:rPr lang="en-US" altLang="ko-KR" dirty="0" err="1"/>
              <a:t>DataFrame</a:t>
            </a:r>
            <a:r>
              <a:rPr lang="ko-KR" altLang="en-US" dirty="0" smtClean="0"/>
              <a:t>를 변경함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sort_values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363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78155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</a:t>
            </a:r>
            <a:r>
              <a:rPr lang="en-US" altLang="ko-KR" dirty="0" smtClean="0"/>
              <a:t>sorting 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inplace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내부 변경처리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sort_value</a:t>
            </a:r>
            <a:endParaRPr lang="ko-KR" altLang="en-US" dirty="0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2924944"/>
            <a:ext cx="5286375" cy="3510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61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en-US" altLang="ko-KR" dirty="0" smtClean="0"/>
              <a:t>Series </a:t>
            </a:r>
            <a:r>
              <a:rPr lang="en-US" altLang="ko-KR" dirty="0"/>
              <a:t>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9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값 변경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11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97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Pop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칼럼을 꺼낸 후 삭제하기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칼럼 삭</a:t>
            </a:r>
            <a:r>
              <a:rPr lang="ko-KR" altLang="en-US" dirty="0"/>
              <a:t>제</a:t>
            </a:r>
            <a:r>
              <a:rPr lang="en-US" altLang="ko-KR" dirty="0" smtClean="0"/>
              <a:t>: pop</a:t>
            </a:r>
            <a:endParaRPr lang="ko-KR" altLang="en-US" dirty="0"/>
          </a:p>
        </p:txBody>
      </p:sp>
      <p:pic>
        <p:nvPicPr>
          <p:cNvPr id="375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2852936"/>
            <a:ext cx="63722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7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Replace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값 전체를 바꾸므로 특정부분을 추출하여 적용할 경우에만 특정 값이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특정 원소 변경 </a:t>
            </a:r>
            <a:r>
              <a:rPr lang="en-US" altLang="ko-KR" dirty="0" smtClean="0"/>
              <a:t>: replace()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256584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76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38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Insert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새로운 칼럼을 삽입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칼럼 삽입</a:t>
            </a:r>
            <a:r>
              <a:rPr lang="en-US" altLang="ko-KR" dirty="0" smtClean="0"/>
              <a:t>: insert</a:t>
            </a:r>
            <a:endParaRPr lang="ko-KR" altLang="en-US" dirty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5904656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14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Pop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칼럼을 꺼낸 후 삭제하기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칼럼 삭</a:t>
            </a:r>
            <a:r>
              <a:rPr lang="ko-KR" altLang="en-US" dirty="0"/>
              <a:t>제</a:t>
            </a:r>
            <a:r>
              <a:rPr lang="en-US" altLang="ko-KR" dirty="0" smtClean="0"/>
              <a:t>: pop</a:t>
            </a:r>
            <a:endParaRPr lang="ko-KR" altLang="en-US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6678910" cy="414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0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또는 </a:t>
            </a:r>
            <a:r>
              <a:rPr lang="en-US" altLang="ko-KR" dirty="0" smtClean="0"/>
              <a:t>[‘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’]</a:t>
            </a:r>
            <a:r>
              <a:rPr lang="ko-KR" altLang="en-US" dirty="0" smtClean="0"/>
              <a:t>으로 조회하면 칼럼단위로 갱신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칼럼 갱신</a:t>
            </a:r>
            <a:endParaRPr lang="ko-KR" altLang="en-US" dirty="0"/>
          </a:p>
        </p:txBody>
      </p:sp>
      <p:pic>
        <p:nvPicPr>
          <p:cNvPr id="319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068960"/>
            <a:ext cx="3781425" cy="378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9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68960"/>
            <a:ext cx="3876675" cy="361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7624" y="2708920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smtClean="0"/>
              <a:t>다른 값으로 변경</a:t>
            </a:r>
            <a:endParaRPr lang="ko-KR" altLang="en-US" sz="1400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2707431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smtClean="0"/>
              <a:t>동일 값으로 변경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37525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[</a:t>
            </a:r>
            <a:r>
              <a:rPr lang="ko-KR" altLang="en-US" dirty="0" smtClean="0"/>
              <a:t>열</a:t>
            </a:r>
            <a:r>
              <a:rPr lang="en-US" altLang="ko-KR" dirty="0" smtClean="0"/>
              <a:t>]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갱신시</a:t>
            </a:r>
            <a:r>
              <a:rPr lang="ko-KR" altLang="en-US" dirty="0" smtClean="0"/>
              <a:t> 기존에 없는 칼럼이 있으면 칼럼 추가가 됨 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갱신시</a:t>
            </a:r>
            <a:r>
              <a:rPr lang="ko-KR" altLang="en-US" dirty="0" smtClean="0"/>
              <a:t> 주의사항</a:t>
            </a:r>
            <a:endParaRPr lang="ko-KR" altLang="en-US" dirty="0"/>
          </a:p>
        </p:txBody>
      </p:sp>
      <p:pic>
        <p:nvPicPr>
          <p:cNvPr id="320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2636912"/>
            <a:ext cx="3733800" cy="373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99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없는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값을 </a:t>
            </a:r>
            <a:r>
              <a:rPr lang="en-US" altLang="ko-KR" dirty="0" err="1" smtClean="0"/>
              <a:t>scala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할당시</a:t>
            </a:r>
            <a:r>
              <a:rPr lang="ko-KR" altLang="en-US" dirty="0" smtClean="0"/>
              <a:t> 행에 맞춰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추가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4529260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98188"/>
            <a:ext cx="3024336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29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5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없는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칼럼을 할당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추가</a:t>
            </a:r>
            <a:r>
              <a:rPr lang="en-US" altLang="ko-KR" dirty="0" smtClean="0"/>
              <a:t>:</a:t>
            </a:r>
            <a:r>
              <a:rPr lang="ko-KR" altLang="en-US" dirty="0" smtClean="0"/>
              <a:t>칼럼복사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4968864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06827"/>
            <a:ext cx="3384376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853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값을 추가할 경우 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되어 칼럼이 변경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 smtClean="0"/>
              <a:t>칼럼값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127452" y="3518682"/>
            <a:ext cx="2483456" cy="2615282"/>
            <a:chOff x="4089891" y="3460358"/>
            <a:chExt cx="2483456" cy="2615282"/>
          </a:xfrm>
        </p:grpSpPr>
        <p:sp>
          <p:nvSpPr>
            <p:cNvPr id="7" name="직사각형 6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403" y="2761824"/>
            <a:ext cx="2800350" cy="359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69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칼럼별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swap </a:t>
            </a:r>
            <a:r>
              <a:rPr lang="ko-KR" altLang="en-US" dirty="0" smtClean="0"/>
              <a:t>처리를 하려면 </a:t>
            </a:r>
            <a:r>
              <a:rPr lang="en-US" altLang="ko-KR" dirty="0" err="1" smtClean="0"/>
              <a:t>indexinf</a:t>
            </a:r>
            <a:r>
              <a:rPr lang="en-US" altLang="ko-KR" dirty="0" smtClean="0"/>
              <a:t>[ ]</a:t>
            </a:r>
            <a:r>
              <a:rPr lang="ko-KR" altLang="en-US" dirty="0" smtClean="0"/>
              <a:t>처리하기 위해 리스트에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사용해서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swap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24" y="2852936"/>
            <a:ext cx="54483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85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원소를 검색한 후에 대치시킴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Replace : </a:t>
            </a:r>
            <a:r>
              <a:rPr lang="ko-KR" altLang="en-US" dirty="0" smtClean="0"/>
              <a:t>원소 한 개 변경</a:t>
            </a:r>
            <a:endParaRPr lang="ko-KR" altLang="en-US" dirty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7" y="2492896"/>
            <a:ext cx="5305425" cy="427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45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원소를 검색한 후에 대치시킴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Replace : </a:t>
            </a:r>
            <a:r>
              <a:rPr lang="ko-KR" altLang="en-US" dirty="0" smtClean="0"/>
              <a:t>원소 여러 개 변경</a:t>
            </a:r>
            <a:endParaRPr lang="ko-KR" altLang="en-US" dirty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36912"/>
            <a:ext cx="4943475" cy="385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935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425481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89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Drop</a:t>
            </a:r>
            <a:r>
              <a:rPr lang="ko-KR" altLang="en-US" dirty="0" smtClean="0"/>
              <a:t>을 사용해서 요소를 제거함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Series: drop</a:t>
            </a:r>
            <a:endParaRPr lang="ko-KR" altLang="en-US" dirty="0"/>
          </a:p>
        </p:txBody>
      </p:sp>
      <p:pic>
        <p:nvPicPr>
          <p:cNvPr id="353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413" y="3140968"/>
            <a:ext cx="36385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07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del</a:t>
            </a:r>
            <a:r>
              <a:rPr lang="ko-KR" altLang="en-US" dirty="0" smtClean="0"/>
              <a:t>로 요소를 하나씩 제거함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Series: del</a:t>
            </a:r>
            <a:endParaRPr lang="ko-KR" altLang="en-US" dirty="0"/>
          </a:p>
        </p:txBody>
      </p:sp>
      <p:pic>
        <p:nvPicPr>
          <p:cNvPr id="388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492896"/>
            <a:ext cx="67532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62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/>
              <a:t>6. Pandas </a:t>
            </a:r>
            <a:r>
              <a:rPr lang="ko-KR" altLang="en-US" sz="4000" dirty="0"/>
              <a:t>모듈 기초</a:t>
            </a:r>
            <a:r>
              <a:rPr lang="en-US" altLang="ko-KR" sz="4000" dirty="0"/>
              <a:t>  </a:t>
            </a:r>
            <a:br>
              <a:rPr lang="en-US" altLang="ko-KR" sz="4000" dirty="0"/>
            </a:br>
            <a:r>
              <a:rPr lang="en-US" altLang="ko-KR" sz="4000" dirty="0"/>
              <a:t>7</a:t>
            </a:r>
            <a:r>
              <a:rPr lang="en-US" altLang="ko-KR" sz="4000" dirty="0" smtClean="0"/>
              <a:t>. </a:t>
            </a:r>
            <a:r>
              <a:rPr lang="en-US" altLang="ko-KR" sz="4000" dirty="0"/>
              <a:t>Pandas </a:t>
            </a:r>
            <a:r>
              <a:rPr lang="en-US" altLang="ko-KR" sz="4000" dirty="0" smtClean="0"/>
              <a:t>Series</a:t>
            </a:r>
            <a:r>
              <a:rPr lang="en-US" altLang="ko-KR" sz="4000" dirty="0"/>
              <a:t>/</a:t>
            </a:r>
            <a:r>
              <a:rPr lang="en-US" altLang="ko-KR" sz="4000" dirty="0" smtClean="0"/>
              <a:t> </a:t>
            </a:r>
            <a:r>
              <a:rPr lang="en-US" altLang="ko-KR" sz="4000" dirty="0" err="1"/>
              <a:t>DataFrame</a:t>
            </a:r>
            <a:r>
              <a:rPr lang="en-US" altLang="ko-KR" sz="4000" dirty="0"/>
              <a:t>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8.Pandas series/</a:t>
            </a:r>
            <a:r>
              <a:rPr lang="en-US" altLang="ko-KR" sz="4000" dirty="0" err="1" smtClean="0"/>
              <a:t>dataframe</a:t>
            </a:r>
            <a:r>
              <a:rPr lang="en-US" altLang="ko-KR" sz="4000" dirty="0" smtClean="0"/>
              <a:t> </a:t>
            </a:r>
            <a:br>
              <a:rPr lang="en-US" altLang="ko-KR" sz="4000" dirty="0" smtClean="0"/>
            </a:br>
            <a:r>
              <a:rPr lang="ko-KR" altLang="en-US" sz="4000" dirty="0" err="1" smtClean="0"/>
              <a:t>공통메소드</a:t>
            </a:r>
            <a:r>
              <a:rPr lang="en-US" altLang="ko-KR" sz="4000" dirty="0" smtClean="0"/>
              <a:t>   </a:t>
            </a:r>
            <a:br>
              <a:rPr lang="en-US" altLang="ko-KR" sz="4000" dirty="0" smtClean="0"/>
            </a:br>
            <a:r>
              <a:rPr lang="en-US" altLang="ko-KR" sz="4000" dirty="0" smtClean="0"/>
              <a:t>9. Pandas index class</a:t>
            </a:r>
            <a:br>
              <a:rPr lang="en-US" altLang="ko-KR" sz="4000" dirty="0" smtClean="0"/>
            </a:br>
            <a:r>
              <a:rPr lang="en-US" altLang="ko-KR" sz="4000" dirty="0" smtClean="0"/>
              <a:t>10.Pandas </a:t>
            </a:r>
            <a:r>
              <a:rPr lang="en-US" altLang="ko-KR" sz="4000" dirty="0" err="1" smtClean="0"/>
              <a:t>groupby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처리</a:t>
            </a:r>
            <a:r>
              <a:rPr lang="en-US" altLang="ko-KR" sz="4000" dirty="0" smtClean="0"/>
              <a:t> </a:t>
            </a:r>
            <a:br>
              <a:rPr lang="en-US" altLang="ko-KR" sz="4000" dirty="0" smtClean="0"/>
            </a:br>
            <a:r>
              <a:rPr lang="en-US" altLang="ko-KR" sz="4000" dirty="0" smtClean="0"/>
              <a:t>11. Pandas </a:t>
            </a:r>
            <a:r>
              <a:rPr lang="en-US" altLang="ko-KR" sz="4000" dirty="0"/>
              <a:t>panel(3</a:t>
            </a:r>
            <a:r>
              <a:rPr lang="ko-KR" altLang="en-US" sz="4000" dirty="0"/>
              <a:t>차원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5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차원의 데이터를 관리하는 컨테이너</a:t>
            </a:r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39552" y="2420888"/>
            <a:ext cx="8064896" cy="7164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pandas.Series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data,index,dtypes,name,copy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33" y="3789040"/>
            <a:ext cx="35433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0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drop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삭제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삭제 </a:t>
            </a:r>
            <a:r>
              <a:rPr lang="en-US" altLang="ko-KR" dirty="0" smtClean="0"/>
              <a:t>: drop</a:t>
            </a:r>
            <a:endParaRPr lang="ko-KR" altLang="en-US" dirty="0"/>
          </a:p>
        </p:txBody>
      </p:sp>
      <p:pic>
        <p:nvPicPr>
          <p:cNvPr id="135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668" y="2564904"/>
            <a:ext cx="4464496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4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행과 열에 대한 값을 삭제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열은 </a:t>
            </a:r>
            <a:r>
              <a:rPr lang="en-US" altLang="ko-KR" dirty="0" smtClean="0"/>
              <a:t>axis=1</a:t>
            </a:r>
            <a:r>
              <a:rPr lang="ko-KR" altLang="en-US" dirty="0" smtClean="0"/>
              <a:t>도 추가해야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 값은 변경하지 않고 새로운 객체를 추가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: </a:t>
            </a:r>
            <a:r>
              <a:rPr lang="en-US" altLang="ko-KR" dirty="0" smtClean="0"/>
              <a:t>drop</a:t>
            </a:r>
            <a:endParaRPr lang="ko-KR" altLang="en-US" dirty="0"/>
          </a:p>
        </p:txBody>
      </p:sp>
      <p:pic>
        <p:nvPicPr>
          <p:cNvPr id="352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44780"/>
            <a:ext cx="3456384" cy="345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852936"/>
            <a:ext cx="3312368" cy="393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25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 칼럼인 </a:t>
            </a:r>
            <a:r>
              <a:rPr lang="en-US" altLang="ko-KR" dirty="0" smtClean="0"/>
              <a:t>name, axis =1(</a:t>
            </a:r>
            <a:r>
              <a:rPr lang="ko-KR" altLang="en-US" dirty="0" smtClean="0"/>
              <a:t>칼럼 축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칼럼을</a:t>
            </a:r>
            <a:r>
              <a:rPr lang="en-US" altLang="ko-KR" dirty="0" smtClean="0"/>
              <a:t> drop </a:t>
            </a:r>
            <a:r>
              <a:rPr lang="ko-KR" altLang="en-US" dirty="0" smtClean="0"/>
              <a:t>삭제 </a:t>
            </a:r>
            <a:endParaRPr lang="ko-KR" altLang="en-US" dirty="0"/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215" y="2708920"/>
            <a:ext cx="67437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20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del</a:t>
            </a:r>
            <a:r>
              <a:rPr lang="ko-KR" altLang="en-US" dirty="0" smtClean="0"/>
              <a:t>로 삭제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삭제 </a:t>
            </a:r>
            <a:r>
              <a:rPr lang="en-US" altLang="ko-KR" dirty="0" smtClean="0"/>
              <a:t>: del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601604" y="3376030"/>
            <a:ext cx="1748292" cy="2712240"/>
            <a:chOff x="971600" y="2672858"/>
            <a:chExt cx="1944216" cy="3218511"/>
          </a:xfrm>
        </p:grpSpPr>
        <p:sp>
          <p:nvSpPr>
            <p:cNvPr id="28" name="직사각형 27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76496" y="2672858"/>
              <a:ext cx="576064" cy="43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33" name="오른쪽 중괄호 32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07994"/>
            <a:ext cx="254317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37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산술연산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55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2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값과 계산시 전체를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값으로 전환해서 계산하고</a:t>
            </a:r>
            <a:r>
              <a:rPr lang="en-US" altLang="ko-KR" dirty="0" smtClean="0"/>
              <a:t>, vector </a:t>
            </a:r>
            <a:r>
              <a:rPr lang="ko-KR" altLang="en-US" dirty="0" smtClean="0"/>
              <a:t>간 </a:t>
            </a:r>
            <a:r>
              <a:rPr lang="ko-KR" altLang="en-US" dirty="0" err="1" smtClean="0"/>
              <a:t>연산시는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</a:t>
            </a:r>
            <a:r>
              <a:rPr lang="ko-KR" altLang="en-US" dirty="0"/>
              <a:t>가 매칭되지 않을 경우는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처리  </a:t>
            </a:r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scalar/vector </a:t>
            </a:r>
            <a:endParaRPr lang="ko-KR" altLang="en-US" dirty="0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52936"/>
            <a:ext cx="3888431" cy="39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055167"/>
            <a:ext cx="3456384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98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대한 산술연산</a:t>
            </a:r>
            <a:r>
              <a:rPr lang="en-US" altLang="ko-KR" dirty="0" smtClean="0"/>
              <a:t>(+,-,*,/,//,%)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+,-,*,/,//,% </a:t>
            </a:r>
            <a:endParaRPr lang="ko-KR" altLang="en-US" dirty="0"/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12976"/>
            <a:ext cx="3312368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206" y="2348880"/>
            <a:ext cx="1952625" cy="408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17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값들이 음수일 경우 절대값</a:t>
            </a:r>
            <a:r>
              <a:rPr lang="en-US" altLang="ko-KR" dirty="0" smtClean="0"/>
              <a:t>(abs)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: abs</a:t>
            </a:r>
            <a:endParaRPr lang="ko-KR" altLang="en-US" dirty="0"/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24944"/>
            <a:ext cx="36004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706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add/</a:t>
            </a:r>
            <a:r>
              <a:rPr lang="en-US" altLang="ko-KR" dirty="0" err="1" smtClean="0"/>
              <a:t>radd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</a:t>
            </a:r>
            <a:r>
              <a:rPr lang="en-US" altLang="ko-KR" dirty="0"/>
              <a:t>sub/</a:t>
            </a:r>
            <a:r>
              <a:rPr lang="en-US" altLang="ko-KR" dirty="0" err="1"/>
              <a:t>rsub</a:t>
            </a:r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add/sub </a:t>
            </a:r>
            <a:endParaRPr lang="ko-KR" altLang="en-US" dirty="0"/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36912"/>
            <a:ext cx="381642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578300"/>
            <a:ext cx="396044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09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40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mul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rmul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와 </a:t>
            </a:r>
            <a:r>
              <a:rPr lang="en-US" altLang="ko-KR" dirty="0" smtClean="0"/>
              <a:t>mod/</a:t>
            </a:r>
            <a:r>
              <a:rPr lang="en-US" altLang="ko-KR" dirty="0" err="1" smtClean="0"/>
              <a:t>rmod</a:t>
            </a:r>
            <a:r>
              <a:rPr lang="en-US" altLang="ko-KR" dirty="0" smtClean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mul</a:t>
            </a:r>
            <a:r>
              <a:rPr lang="en-US" altLang="ko-KR" dirty="0" smtClean="0"/>
              <a:t>/mod </a:t>
            </a:r>
            <a:endParaRPr lang="ko-KR" altLang="en-US" dirty="0"/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3672408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613670"/>
            <a:ext cx="37719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97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div/</a:t>
            </a:r>
            <a:r>
              <a:rPr lang="en-US" altLang="ko-KR" dirty="0" err="1" smtClean="0"/>
              <a:t>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floordiv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rfloordiv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truediv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rtruediv</a:t>
            </a:r>
            <a:r>
              <a:rPr lang="en-US" altLang="ko-KR" dirty="0" smtClean="0"/>
              <a:t>/divide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div </a:t>
            </a:r>
            <a:endParaRPr lang="ko-KR" altLang="en-US" dirty="0"/>
          </a:p>
        </p:txBody>
      </p:sp>
      <p:pic>
        <p:nvPicPr>
          <p:cNvPr id="264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26977"/>
            <a:ext cx="396044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4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276872"/>
            <a:ext cx="2457450" cy="430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48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내의 최고 발생한 것을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: mode</a:t>
            </a:r>
            <a:endParaRPr lang="ko-KR" altLang="en-US" dirty="0"/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4752528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0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평균</a:t>
            </a:r>
            <a:r>
              <a:rPr lang="en-US" altLang="ko-KR" dirty="0" smtClean="0"/>
              <a:t>(mean), </a:t>
            </a:r>
            <a:r>
              <a:rPr lang="ko-KR" altLang="en-US" dirty="0" smtClean="0"/>
              <a:t>중앙값</a:t>
            </a:r>
            <a:r>
              <a:rPr lang="en-US" altLang="ko-KR" dirty="0" smtClean="0"/>
              <a:t>(median),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대해 구하기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,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,</a:t>
            </a:r>
            <a:r>
              <a:rPr lang="ko-KR" altLang="en-US" dirty="0" smtClean="0"/>
              <a:t>분산</a:t>
            </a:r>
            <a:endParaRPr lang="ko-KR" altLang="en-US" dirty="0"/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36912"/>
            <a:ext cx="482453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07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평균</a:t>
            </a:r>
            <a:r>
              <a:rPr lang="en-US" altLang="ko-KR" dirty="0" smtClean="0"/>
              <a:t>(mean),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등을 한번에 구하기</a:t>
            </a:r>
            <a:r>
              <a:rPr lang="en-US" altLang="ko-KR" dirty="0" smtClean="0"/>
              <a:t>(describe)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숫자 데이터 통합 조회</a:t>
            </a:r>
            <a:endParaRPr lang="ko-KR" altLang="en-US" dirty="0"/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4904"/>
            <a:ext cx="5616623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49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문자들로 값을 구성할 경우 </a:t>
            </a:r>
            <a:r>
              <a:rPr lang="en-US" altLang="ko-KR" dirty="0" smtClean="0"/>
              <a:t>describe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count, </a:t>
            </a:r>
            <a:r>
              <a:rPr lang="en-US" altLang="ko-KR" dirty="0" err="1" smtClean="0"/>
              <a:t>unque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빈도에 대한 결과를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타입으로 반환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문자 데이터 통합 조회</a:t>
            </a:r>
            <a:endParaRPr lang="ko-KR" altLang="en-US" dirty="0"/>
          </a:p>
        </p:txBody>
      </p:sp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4944"/>
            <a:ext cx="554355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667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인스턴스내의</a:t>
            </a:r>
            <a:r>
              <a:rPr lang="ko-KR" altLang="en-US" dirty="0" smtClean="0"/>
              <a:t> 동일한 숫자 원소가 몇 개인지를 확인 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nunique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동일한 숫자 원소 확인</a:t>
            </a:r>
            <a:endParaRPr lang="ko-KR" altLang="en-US" dirty="0"/>
          </a:p>
        </p:txBody>
      </p:sp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6912"/>
            <a:ext cx="4464496" cy="386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53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39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간의 산술연산 계산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산술연산자 이용</a:t>
            </a:r>
            <a:endParaRPr lang="ko-KR" altLang="en-US" dirty="0"/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968552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31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add, sub, </a:t>
            </a:r>
            <a:r>
              <a:rPr lang="en-US" altLang="ko-KR" dirty="0" err="1" smtClean="0"/>
              <a:t>mul</a:t>
            </a:r>
            <a:r>
              <a:rPr lang="en-US" altLang="ko-KR" dirty="0" smtClean="0"/>
              <a:t> </a:t>
            </a: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+, - , *</a:t>
            </a:r>
            <a:endParaRPr lang="ko-KR" altLang="en-US" dirty="0"/>
          </a:p>
        </p:txBody>
      </p:sp>
      <p:pic>
        <p:nvPicPr>
          <p:cNvPr id="347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2896"/>
            <a:ext cx="3752850" cy="396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803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 smtClean="0"/>
              <a:t>를 받아서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list-like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864"/>
            <a:ext cx="6696744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75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truediv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floordiv</a:t>
            </a:r>
            <a:r>
              <a:rPr lang="en-US" altLang="ko-KR" dirty="0" smtClean="0"/>
              <a:t>, mod </a:t>
            </a: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/,//, mod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348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132856"/>
            <a:ext cx="37719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1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 우측산술연산</a:t>
            </a:r>
            <a:endParaRPr lang="ko-KR" altLang="en-US" dirty="0"/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3888432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916832"/>
            <a:ext cx="2952328" cy="484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79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칼럼간 산술연산</a:t>
            </a:r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708920"/>
            <a:ext cx="403244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16832"/>
            <a:ext cx="2647950" cy="451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칼럼에 최대 빈도 값을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Mode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pic>
        <p:nvPicPr>
          <p:cNvPr id="367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73016"/>
            <a:ext cx="42386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32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/>
              <a:t> </a:t>
            </a:r>
            <a:r>
              <a:rPr lang="ko-KR" altLang="en-US" dirty="0" smtClean="0"/>
              <a:t>전체에 대한 전체 통계적 정보 조회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describe:</a:t>
            </a:r>
            <a:r>
              <a:rPr lang="ko-KR" altLang="en-US" dirty="0" smtClean="0"/>
              <a:t>전체 통계정보 조회</a:t>
            </a:r>
            <a:endParaRPr lang="ko-KR" altLang="en-US" dirty="0"/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2708920"/>
            <a:ext cx="56197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89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/>
              <a:t> </a:t>
            </a:r>
            <a:r>
              <a:rPr lang="ko-KR" altLang="en-US" dirty="0" smtClean="0"/>
              <a:t>특정 칼럼에 대한 통계 </a:t>
            </a:r>
            <a:r>
              <a:rPr lang="ko-KR" altLang="en-US" dirty="0"/>
              <a:t>정보 조회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describe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칼</a:t>
            </a:r>
            <a:r>
              <a:rPr lang="ko-KR" altLang="en-US" dirty="0"/>
              <a:t>럼</a:t>
            </a:r>
            <a:r>
              <a:rPr lang="ko-KR" altLang="en-US" dirty="0" smtClean="0"/>
              <a:t> </a:t>
            </a:r>
            <a:r>
              <a:rPr lang="ko-KR" altLang="en-US" dirty="0"/>
              <a:t>통계정보 조회</a:t>
            </a:r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2" y="2708920"/>
            <a:ext cx="34575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64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describe() </a:t>
            </a:r>
            <a:r>
              <a:rPr lang="ko-KR" altLang="en-US" dirty="0" smtClean="0"/>
              <a:t>에 결과를 </a:t>
            </a:r>
            <a:r>
              <a:rPr lang="en-US" altLang="ko-KR" dirty="0" smtClean="0"/>
              <a:t>mean()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확인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Describe</a:t>
            </a:r>
            <a:r>
              <a:rPr lang="ko-KR" altLang="en-US" dirty="0" smtClean="0"/>
              <a:t>내 값을 </a:t>
            </a:r>
            <a:r>
              <a:rPr lang="ko-KR" altLang="en-US" dirty="0" err="1" smtClean="0"/>
              <a:t>메소드로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5600700" cy="373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4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열에 대한 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4418856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20888"/>
            <a:ext cx="196215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853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행</a:t>
            </a:r>
            <a:r>
              <a:rPr lang="ko-KR" altLang="en-US" dirty="0" smtClean="0"/>
              <a:t>에 대한 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56992"/>
            <a:ext cx="4464496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771204"/>
            <a:ext cx="187642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223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229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min/max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626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dict</a:t>
            </a:r>
            <a:r>
              <a:rPr lang="ko-KR" altLang="en-US" dirty="0" smtClean="0"/>
              <a:t>를 받아서 키는 </a:t>
            </a:r>
            <a:r>
              <a:rPr lang="en-US" altLang="ko-KR" dirty="0" smtClean="0"/>
              <a:t>index,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로 저장되는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-like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93" y="3212976"/>
            <a:ext cx="5522987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1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90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인스턴스 내의 원소들에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 구하거나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값을 구하기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min/max</a:t>
            </a:r>
            <a:r>
              <a:rPr lang="en-US" altLang="ko-KR" dirty="0"/>
              <a:t>, </a:t>
            </a:r>
            <a:r>
              <a:rPr lang="en-US" altLang="ko-KR" dirty="0" err="1"/>
              <a:t>idxmin</a:t>
            </a:r>
            <a:r>
              <a:rPr lang="en-US" altLang="ko-KR" dirty="0"/>
              <a:t>/</a:t>
            </a:r>
            <a:r>
              <a:rPr lang="en-US" altLang="ko-KR" dirty="0" err="1"/>
              <a:t>idxmax</a:t>
            </a:r>
            <a:endParaRPr lang="ko-KR" altLang="en-US" dirty="0"/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01008"/>
            <a:ext cx="3391272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01008"/>
            <a:ext cx="309634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44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인스턴스 내의 원소에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를 찾고 </a:t>
            </a:r>
            <a:r>
              <a:rPr lang="ko-KR" altLang="en-US" dirty="0" err="1" smtClean="0"/>
              <a:t>최고값이나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최저값으로</a:t>
            </a:r>
            <a:r>
              <a:rPr lang="ko-KR" altLang="en-US" dirty="0" smtClean="0"/>
              <a:t> 변경하는  </a:t>
            </a:r>
            <a:r>
              <a:rPr lang="en-US" altLang="ko-KR" dirty="0" err="1" smtClean="0"/>
              <a:t>cummin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cummax</a:t>
            </a:r>
            <a:r>
              <a:rPr lang="ko-KR" altLang="en-US" dirty="0" smtClean="0"/>
              <a:t> 구하기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en-US" altLang="ko-KR" dirty="0" err="1" smtClean="0"/>
              <a:t>cummin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cummax</a:t>
            </a:r>
            <a:endParaRPr lang="ko-KR" altLang="en-US" dirty="0"/>
          </a:p>
        </p:txBody>
      </p:sp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68960"/>
            <a:ext cx="2809875" cy="351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0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비교나 논리 연산을 사용할 경우에도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전체가 처리가 되므로 이를 축소해서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처리하기 위한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Boolean Reductions</a:t>
            </a:r>
            <a:endParaRPr lang="ko-KR" altLang="en-US" dirty="0"/>
          </a:p>
        </p:txBody>
      </p:sp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73016"/>
            <a:ext cx="343852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881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원소의 값이 논리식에 위한 전부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경우만 </a:t>
            </a:r>
            <a:r>
              <a:rPr lang="en-US" altLang="ko-KR" dirty="0" smtClean="0"/>
              <a:t>all()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True, any()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만 존재해도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 any(), all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9000"/>
            <a:ext cx="344805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429000"/>
            <a:ext cx="344805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09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Bool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원소의 값이 </a:t>
            </a:r>
            <a:r>
              <a:rPr lang="en-US" altLang="ko-KR" dirty="0" smtClean="0"/>
              <a:t>True/False </a:t>
            </a:r>
            <a:r>
              <a:rPr lang="ko-KR" altLang="en-US" dirty="0"/>
              <a:t>여부 체크 및 계산된 결과가 동등한지 처리하는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  <a:p>
            <a:pPr marL="457200" lvl="1" indent="0" fontAlgn="base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bool</a:t>
            </a:r>
            <a:r>
              <a:rPr lang="en-US" altLang="ko-KR" dirty="0"/>
              <a:t>()/equals()</a:t>
            </a:r>
            <a:endParaRPr lang="ko-KR" altLang="en-US" dirty="0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2976"/>
            <a:ext cx="31718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98" y="3068960"/>
            <a:ext cx="34956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656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45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열에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 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min/max 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64904"/>
            <a:ext cx="5305425" cy="382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64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행</a:t>
            </a:r>
            <a:r>
              <a:rPr lang="ko-KR" altLang="en-US" dirty="0" smtClean="0"/>
              <a:t>에 대한 </a:t>
            </a:r>
            <a:r>
              <a:rPr lang="en-US" altLang="ko-KR" dirty="0"/>
              <a:t>m</a:t>
            </a:r>
            <a:r>
              <a:rPr lang="en-US" altLang="ko-KR" dirty="0" smtClean="0"/>
              <a:t>in/max</a:t>
            </a:r>
            <a:r>
              <a:rPr lang="ko-KR" altLang="en-US" dirty="0" smtClean="0"/>
              <a:t> 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min/max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36912"/>
            <a:ext cx="5257800" cy="400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55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논리 연산에 대한 행</a:t>
            </a:r>
            <a:r>
              <a:rPr lang="en-US" altLang="ko-KR" dirty="0" smtClean="0"/>
              <a:t>(axis=1), </a:t>
            </a:r>
            <a:r>
              <a:rPr lang="ko-KR" altLang="en-US" dirty="0" smtClean="0"/>
              <a:t>열</a:t>
            </a:r>
            <a:r>
              <a:rPr lang="en-US" altLang="ko-KR" dirty="0" smtClean="0"/>
              <a:t>(axis=0)</a:t>
            </a:r>
            <a:r>
              <a:rPr lang="ko-KR" altLang="en-US" dirty="0" smtClean="0"/>
              <a:t>에 대한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All</a:t>
            </a:r>
            <a:endParaRPr lang="ko-KR" altLang="en-US" dirty="0"/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69" y="3068960"/>
            <a:ext cx="7286625" cy="343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98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값을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타입으로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data type</a:t>
            </a:r>
            <a:endParaRPr lang="ko-KR" altLang="en-US" dirty="0"/>
          </a:p>
        </p:txBody>
      </p:sp>
      <p:pic>
        <p:nvPicPr>
          <p:cNvPr id="373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42" y="3861048"/>
            <a:ext cx="62293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33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행과 열의 논리 연산을 한 결과에 대해 </a:t>
            </a:r>
            <a:r>
              <a:rPr lang="ko-KR" altLang="en-US" dirty="0" err="1" smtClean="0"/>
              <a:t>축약형</a:t>
            </a:r>
            <a:r>
              <a:rPr lang="ko-KR" altLang="en-US" dirty="0" smtClean="0"/>
              <a:t> 논리값 표시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 </a:t>
            </a:r>
            <a:r>
              <a:rPr lang="en-US" altLang="ko-KR" dirty="0" smtClean="0"/>
              <a:t>any</a:t>
            </a:r>
            <a:endParaRPr lang="ko-KR" altLang="en-US" dirty="0"/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08920"/>
            <a:ext cx="7315200" cy="352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626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계산된 결과가 동등한지 처리하는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equals()</a:t>
            </a:r>
            <a:endParaRPr lang="ko-KR" altLang="en-US" dirty="0"/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2" y="3212976"/>
            <a:ext cx="73056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67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apply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0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처리 특징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40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Apply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내부 함수를 모든 원소에 대해 계산을 처리함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원소에 적용</a:t>
            </a:r>
            <a:endParaRPr lang="ko-KR" altLang="en-US" dirty="0"/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36912"/>
            <a:ext cx="4267200" cy="386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03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사용자 함수 정의 후 계산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40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칼럼정보를 받아서 </a:t>
            </a:r>
            <a:r>
              <a:rPr lang="en-US" altLang="ko-KR" dirty="0" smtClean="0"/>
              <a:t>sum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count </a:t>
            </a:r>
            <a:r>
              <a:rPr lang="ko-KR" altLang="en-US" dirty="0" smtClean="0"/>
              <a:t>등을 계산하는 함수 정의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 함수 정의 확인</a:t>
            </a:r>
            <a:endParaRPr lang="ko-KR" altLang="en-US" dirty="0"/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914900" cy="367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90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Platoon, Casualties  </a:t>
            </a:r>
            <a:r>
              <a:rPr lang="ko-KR" altLang="en-US" dirty="0" smtClean="0"/>
              <a:t>칼럼에 대한 </a:t>
            </a:r>
            <a:r>
              <a:rPr lang="en-US" altLang="ko-KR" dirty="0" err="1" smtClean="0"/>
              <a:t>sum,count</a:t>
            </a:r>
            <a:r>
              <a:rPr lang="ko-KR" altLang="en-US" dirty="0"/>
              <a:t> </a:t>
            </a:r>
            <a:r>
              <a:rPr lang="ko-KR" altLang="en-US" dirty="0" smtClean="0"/>
              <a:t>의 산출을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기준으로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 함수로 산출</a:t>
            </a:r>
            <a:endParaRPr lang="ko-KR" altLang="en-US" dirty="0"/>
          </a:p>
        </p:txBody>
      </p:sp>
      <p:pic>
        <p:nvPicPr>
          <p:cNvPr id="2150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996952"/>
            <a:ext cx="647700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5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사용 계산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Platoon </a:t>
            </a:r>
            <a:r>
              <a:rPr lang="ko-KR" altLang="en-US" dirty="0"/>
              <a:t>칼럼기준으로 </a:t>
            </a:r>
            <a:r>
              <a:rPr lang="en-US" altLang="ko-KR" dirty="0" err="1"/>
              <a:t>Casulties</a:t>
            </a:r>
            <a:r>
              <a:rPr lang="en-US" altLang="ko-KR" dirty="0"/>
              <a:t> </a:t>
            </a:r>
            <a:r>
              <a:rPr lang="ko-KR" altLang="en-US" dirty="0"/>
              <a:t>값을 가지고 합산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/>
              <a:t>분산을 계산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/>
              <a:t>apply </a:t>
            </a:r>
            <a:r>
              <a:rPr lang="ko-KR" altLang="en-US" dirty="0"/>
              <a:t>적용</a:t>
            </a: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2708920"/>
            <a:ext cx="6734175" cy="3452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272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ko-KR" altLang="en-US" dirty="0" smtClean="0"/>
              <a:t>대체하기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16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 </a:t>
            </a:r>
            <a:r>
              <a:rPr lang="ko-KR" altLang="en-US" dirty="0" smtClean="0"/>
              <a:t>칼럼기준으로 </a:t>
            </a:r>
            <a:r>
              <a:rPr lang="en-US" altLang="ko-KR" dirty="0" err="1" smtClean="0"/>
              <a:t>Casulties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가지고 합산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분산을 계산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apply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36912"/>
            <a:ext cx="3810000" cy="351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13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apply/map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57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문자열로 저장된 칼럼에 대해 소문자를 대문자로 전환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칼럼에 </a:t>
            </a:r>
            <a:r>
              <a:rPr lang="en-US" altLang="ko-KR" dirty="0" smtClean="0"/>
              <a:t>apply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52936"/>
            <a:ext cx="67341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61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문자열로 저장된 칼럼에 대해 소문자를 대문자로 전환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칼럼에 </a:t>
            </a:r>
            <a:r>
              <a:rPr lang="en-US" altLang="ko-KR" dirty="0" smtClean="0"/>
              <a:t>map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684847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48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applymap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08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 칼럼은 </a:t>
            </a:r>
            <a:r>
              <a:rPr lang="ko-KR" altLang="en-US" dirty="0" err="1" smtClean="0"/>
              <a:t>변경없이</a:t>
            </a:r>
            <a:r>
              <a:rPr lang="ko-KR" altLang="en-US" dirty="0" smtClean="0"/>
              <a:t> 숫자타입일 경우는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을 곱셈함 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칼럼에 대해 함수 적용</a:t>
            </a:r>
            <a:endParaRPr lang="ko-KR" altLang="en-US" dirty="0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2924944"/>
            <a:ext cx="6715125" cy="349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99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9. </a:t>
            </a:r>
            <a:r>
              <a:rPr lang="en-US" altLang="ko-KR" dirty="0" smtClean="0"/>
              <a:t>Pandas index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01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class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536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90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로 지정될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타입이며 항상 고정크기로 동작함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832752"/>
              </p:ext>
            </p:extLst>
          </p:nvPr>
        </p:nvGraphicFramePr>
        <p:xfrm>
          <a:off x="1043608" y="3356992"/>
          <a:ext cx="71287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/>
                <a:gridCol w="489654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Class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Numpy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배열 형식으로 축의 이름을 표현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Int64Index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정수 값을 위한 특수한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DatetimeIndex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나노초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타임스탬프를 저장하는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PeriodIndex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기간 데이터를 위한 특수한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06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에도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속성이 존재해서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내부의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부여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:index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부여</a:t>
            </a:r>
            <a:endParaRPr lang="ko-KR" altLang="en-US" dirty="0"/>
          </a:p>
        </p:txBody>
      </p:sp>
      <p:pic>
        <p:nvPicPr>
          <p:cNvPr id="304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24944"/>
            <a:ext cx="28860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67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7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행과 열에 들어갈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대한 메타데이터 객체화하는 클래</a:t>
            </a:r>
            <a:r>
              <a:rPr lang="ko-KR" altLang="en-US" dirty="0"/>
              <a:t>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187624" y="2708920"/>
            <a:ext cx="6912768" cy="36724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class Index(</a:t>
            </a:r>
            <a:r>
              <a:rPr lang="en-US" altLang="ko-KR" sz="1400" dirty="0" err="1">
                <a:solidFill>
                  <a:schemeClr val="tx1"/>
                </a:solidFill>
              </a:rPr>
              <a:t>pandas.core.base.IndexOpsMixin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pandas.core.strings.StringAccessorMixin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pandas.core.base.PandasObject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>
                <a:solidFill>
                  <a:schemeClr val="tx1"/>
                </a:solidFill>
              </a:rPr>
              <a:t>Immutable </a:t>
            </a:r>
            <a:r>
              <a:rPr lang="en-US" altLang="ko-KR" sz="1200" dirty="0" err="1">
                <a:solidFill>
                  <a:schemeClr val="tx1"/>
                </a:solidFill>
              </a:rPr>
              <a:t>ndarray</a:t>
            </a:r>
            <a:r>
              <a:rPr lang="en-US" altLang="ko-KR" sz="1200" dirty="0">
                <a:solidFill>
                  <a:schemeClr val="tx1"/>
                </a:solidFill>
              </a:rPr>
              <a:t> implementing an ordered, sliceable set. The basic object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storing axis labels for all pandas objects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Parameters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----------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data : array-like (1-dimensional)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en-US" altLang="ko-KR" sz="1200" dirty="0" err="1">
                <a:solidFill>
                  <a:schemeClr val="tx1"/>
                </a:solidFill>
              </a:rPr>
              <a:t>NumPy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 (default: object)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copy : </a:t>
            </a:r>
            <a:r>
              <a:rPr lang="en-US" altLang="ko-KR" sz="1200" dirty="0" err="1">
                <a:solidFill>
                  <a:schemeClr val="tx1"/>
                </a:solidFill>
              </a:rPr>
              <a:t>bool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Make a copy of input </a:t>
            </a:r>
            <a:r>
              <a:rPr lang="en-US" altLang="ko-KR" sz="1200" dirty="0" err="1">
                <a:solidFill>
                  <a:schemeClr val="tx1"/>
                </a:solidFill>
              </a:rPr>
              <a:t>ndarray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name : object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Name to be stored in the index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</a:t>
            </a:r>
            <a:r>
              <a:rPr lang="en-US" altLang="ko-KR" sz="1200" dirty="0" err="1">
                <a:solidFill>
                  <a:schemeClr val="tx1"/>
                </a:solidFill>
              </a:rPr>
              <a:t>tupleize_cols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en-US" altLang="ko-KR" sz="1200" dirty="0" err="1">
                <a:solidFill>
                  <a:schemeClr val="tx1"/>
                </a:solidFill>
              </a:rPr>
              <a:t>bool</a:t>
            </a:r>
            <a:r>
              <a:rPr lang="en-US" altLang="ko-KR" sz="1200" dirty="0">
                <a:solidFill>
                  <a:schemeClr val="tx1"/>
                </a:solidFill>
              </a:rPr>
              <a:t> (default: True)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When True, attempt to create a </a:t>
            </a:r>
            <a:r>
              <a:rPr lang="en-US" altLang="ko-KR" sz="1200" dirty="0" err="1">
                <a:solidFill>
                  <a:schemeClr val="tx1"/>
                </a:solidFill>
              </a:rPr>
              <a:t>MultiIndex</a:t>
            </a:r>
            <a:r>
              <a:rPr lang="en-US" altLang="ko-KR" sz="1200" dirty="0">
                <a:solidFill>
                  <a:schemeClr val="tx1"/>
                </a:solidFill>
              </a:rPr>
              <a:t> if possible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96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Integer/string</a:t>
            </a:r>
            <a:r>
              <a:rPr lang="ko-KR" altLang="en-US" dirty="0" smtClean="0"/>
              <a:t>를 기반으로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str</a:t>
            </a:r>
            <a:endParaRPr lang="ko-KR" altLang="en-US" dirty="0"/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410445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35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005064"/>
            <a:ext cx="3947864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43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DatetimeIndex</a:t>
            </a:r>
            <a:r>
              <a:rPr lang="en-US" altLang="ko-KR" dirty="0"/>
              <a:t>/</a:t>
            </a:r>
            <a:r>
              <a:rPr lang="en-US" altLang="ko-KR" dirty="0" err="1"/>
              <a:t>PeriodIndex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7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DateTimeIndex</a:t>
            </a:r>
            <a:r>
              <a:rPr lang="en-US" altLang="ko-KR" dirty="0" smtClean="0"/>
              <a:t>  </a:t>
            </a:r>
            <a:r>
              <a:rPr lang="ko-KR" altLang="en-US" dirty="0" smtClean="0"/>
              <a:t>생성 및 주요  변수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DatetimeIndex</a:t>
            </a:r>
            <a:endParaRPr lang="ko-KR" altLang="en-US" dirty="0"/>
          </a:p>
        </p:txBody>
      </p:sp>
      <p:pic>
        <p:nvPicPr>
          <p:cNvPr id="346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8064896" cy="411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7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periodindex</a:t>
            </a:r>
            <a:r>
              <a:rPr lang="ko-KR" altLang="en-US" dirty="0" smtClean="0"/>
              <a:t>를 기반으로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PeriodIndex</a:t>
            </a:r>
            <a:endParaRPr lang="ko-KR" altLang="en-US" dirty="0"/>
          </a:p>
        </p:txBody>
      </p:sp>
      <p:pic>
        <p:nvPicPr>
          <p:cNvPr id="3246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87012"/>
            <a:ext cx="745807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343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class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5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생성 전 직접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만들고 반영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92896"/>
            <a:ext cx="393382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56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생성전</a:t>
            </a:r>
            <a:r>
              <a:rPr lang="ko-KR" altLang="en-US" dirty="0" smtClean="0"/>
              <a:t> 직접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만들고 </a:t>
            </a:r>
            <a:r>
              <a:rPr lang="en-US" altLang="ko-KR" dirty="0" smtClean="0"/>
              <a:t>index, columns</a:t>
            </a:r>
            <a:r>
              <a:rPr lang="ko-KR" altLang="en-US" dirty="0" err="1" smtClean="0"/>
              <a:t>에반영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en-US" altLang="ko-KR" dirty="0"/>
              <a:t>I</a:t>
            </a:r>
            <a:r>
              <a:rPr lang="en-US" altLang="ko-KR" dirty="0" smtClean="0"/>
              <a:t>ndex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pic>
        <p:nvPicPr>
          <p:cNvPr id="311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3212976"/>
            <a:ext cx="362902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71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주요 속성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5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index/slice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2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Index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values, </a:t>
            </a:r>
            <a:r>
              <a:rPr lang="en-US" altLang="ko-KR" sz="2800" dirty="0" err="1" smtClean="0"/>
              <a:t>name,nlevels,ndim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dtype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등으로 </a:t>
            </a:r>
            <a:r>
              <a:rPr lang="en-US" altLang="ko-KR" sz="2800" dirty="0" smtClean="0"/>
              <a:t>index class </a:t>
            </a:r>
            <a:r>
              <a:rPr lang="ko-KR" altLang="en-US" sz="2800" dirty="0" smtClean="0"/>
              <a:t>조회 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주요 변수 </a:t>
            </a:r>
            <a:endParaRPr lang="ko-KR" altLang="en-US" dirty="0"/>
          </a:p>
        </p:txBody>
      </p:sp>
      <p:pic>
        <p:nvPicPr>
          <p:cNvPr id="312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009" y="3068960"/>
            <a:ext cx="41910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01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 </a:t>
            </a:r>
            <a:r>
              <a:rPr lang="ko-KR" altLang="en-US" dirty="0" smtClean="0"/>
              <a:t>내의 분류 및 중복여부 확인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분류 및 중복여부</a:t>
            </a:r>
            <a:endParaRPr lang="ko-KR" altLang="en-US" dirty="0"/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12976"/>
            <a:ext cx="40386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80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 </a:t>
            </a:r>
            <a:r>
              <a:rPr lang="ko-KR" altLang="en-US" dirty="0" smtClean="0"/>
              <a:t>내의 집합연산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집합 처리</a:t>
            </a:r>
            <a:endParaRPr lang="ko-KR" altLang="en-US" dirty="0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85" y="3068960"/>
            <a:ext cx="34766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1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append, insert, drop, delete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처리결과가 새로운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만들어짐 </a:t>
            </a:r>
            <a:r>
              <a:rPr lang="en-US" altLang="ko-KR" dirty="0" smtClean="0"/>
              <a:t>drop</a:t>
            </a:r>
            <a:r>
              <a:rPr lang="ko-KR" altLang="en-US" dirty="0" smtClean="0"/>
              <a:t>은 값을 넣고 삭제하나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는 위치를 넣고 삭제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추가 및 삭제</a:t>
            </a:r>
            <a:endParaRPr lang="ko-KR" altLang="en-US" dirty="0"/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40386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0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get_value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set_value</a:t>
            </a:r>
            <a:r>
              <a:rPr lang="en-US" altLang="ko-KR" dirty="0" smtClean="0"/>
              <a:t>/</a:t>
            </a:r>
            <a:r>
              <a:rPr lang="en-US" altLang="ko-KR" smtClean="0"/>
              <a:t>get_values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get/set</a:t>
            </a:r>
            <a:endParaRPr lang="ko-KR" altLang="en-US" dirty="0"/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84984"/>
            <a:ext cx="44100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31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주요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1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로 지정될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타입이며 항상 고정크기로 동작함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공통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53734"/>
              </p:ext>
            </p:extLst>
          </p:nvPr>
        </p:nvGraphicFramePr>
        <p:xfrm>
          <a:off x="1547664" y="2708920"/>
          <a:ext cx="6264696" cy="3531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/>
                <a:gridCol w="4320480"/>
              </a:tblGrid>
              <a:tr h="293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Class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append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추가적인 </a:t>
                      </a:r>
                      <a:r>
                        <a:rPr lang="en-US" altLang="ko-KR" sz="1200" dirty="0" smtClean="0"/>
                        <a:t>Index </a:t>
                      </a:r>
                      <a:r>
                        <a:rPr lang="ko-KR" altLang="en-US" sz="1200" dirty="0" smtClean="0"/>
                        <a:t>객체를 추가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diff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차집합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intersection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교집합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u</a:t>
                      </a:r>
                      <a:r>
                        <a:rPr lang="en-US" altLang="ko-KR" sz="1200" dirty="0" smtClean="0"/>
                        <a:t>nion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합집합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i</a:t>
                      </a:r>
                      <a:r>
                        <a:rPr lang="en-US" altLang="ko-KR" sz="1200" dirty="0" err="1" smtClean="0"/>
                        <a:t>sin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색인 위치에 존재여부 확인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d</a:t>
                      </a:r>
                      <a:r>
                        <a:rPr lang="en-US" altLang="ko-KR" sz="1200" dirty="0" smtClean="0"/>
                        <a:t>elete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위치의 색인을 삭제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 drop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값을 받아 색인 삭제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insert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위치와 값을 받아 색인 추가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is_monotonic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색인이 단조성을 가지면 </a:t>
                      </a:r>
                      <a:r>
                        <a:rPr lang="en-US" altLang="ko-KR" sz="1200" dirty="0" smtClean="0"/>
                        <a:t>True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is_unique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중복된 색인이 없다면 </a:t>
                      </a:r>
                      <a:r>
                        <a:rPr lang="en-US" altLang="ko-KR" sz="1200" dirty="0" smtClean="0"/>
                        <a:t>True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2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/>
                        <a:t> unique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중복 요소 제거</a:t>
                      </a:r>
                      <a:endParaRPr lang="ko-KR" altLang="en-US" sz="1200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59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03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96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대한 메타데이터에 대한 객체화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187624" y="2348880"/>
            <a:ext cx="6912768" cy="4032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class </a:t>
            </a:r>
            <a:r>
              <a:rPr lang="en-US" altLang="ko-KR" sz="1200" dirty="0" err="1"/>
              <a:t>MultiIndex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pandas.indexes.base.Index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A multi-level, or hierarchical, index object for pandas objects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br>
              <a:rPr lang="en-US" altLang="ko-KR" sz="1200" dirty="0"/>
            </a:br>
            <a:r>
              <a:rPr lang="en-US" altLang="ko-KR" sz="1200" dirty="0"/>
              <a:t> |  Parameters</a:t>
            </a:r>
            <a:br>
              <a:rPr lang="en-US" altLang="ko-KR" sz="1200" dirty="0"/>
            </a:br>
            <a:r>
              <a:rPr lang="en-US" altLang="ko-KR" sz="1200" dirty="0"/>
              <a:t> |  ----------</a:t>
            </a:r>
            <a:br>
              <a:rPr lang="en-US" altLang="ko-KR" sz="1200" dirty="0"/>
            </a:br>
            <a:r>
              <a:rPr lang="en-US" altLang="ko-KR" sz="1200" dirty="0"/>
              <a:t> |  levels : sequence of arrays</a:t>
            </a:r>
            <a:br>
              <a:rPr lang="en-US" altLang="ko-KR" sz="1200" dirty="0"/>
            </a:br>
            <a:r>
              <a:rPr lang="en-US" altLang="ko-KR" sz="1200" dirty="0"/>
              <a:t> |      The unique labels for each level</a:t>
            </a:r>
            <a:br>
              <a:rPr lang="en-US" altLang="ko-KR" sz="1200" dirty="0"/>
            </a:br>
            <a:r>
              <a:rPr lang="en-US" altLang="ko-KR" sz="1200" dirty="0"/>
              <a:t> |  labels : sequence of arrays</a:t>
            </a:r>
            <a:br>
              <a:rPr lang="en-US" altLang="ko-KR" sz="1200" dirty="0"/>
            </a:br>
            <a:r>
              <a:rPr lang="en-US" altLang="ko-KR" sz="1200" dirty="0"/>
              <a:t> |      Integers for each level designating which label at each location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sortorder</a:t>
            </a:r>
            <a:r>
              <a:rPr lang="en-US" altLang="ko-KR" sz="1200" dirty="0"/>
              <a:t> : optional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    Level of </a:t>
            </a:r>
            <a:r>
              <a:rPr lang="en-US" altLang="ko-KR" sz="1200" dirty="0" err="1"/>
              <a:t>sortedness</a:t>
            </a:r>
            <a:r>
              <a:rPr lang="en-US" altLang="ko-KR" sz="1200" dirty="0"/>
              <a:t> (must be lexicographically sorted by that</a:t>
            </a:r>
            <a:br>
              <a:rPr lang="en-US" altLang="ko-KR" sz="1200" dirty="0"/>
            </a:br>
            <a:r>
              <a:rPr lang="en-US" altLang="ko-KR" sz="1200" dirty="0"/>
              <a:t> |      level)</a:t>
            </a:r>
            <a:br>
              <a:rPr lang="en-US" altLang="ko-KR" sz="1200" dirty="0"/>
            </a:br>
            <a:r>
              <a:rPr lang="en-US" altLang="ko-KR" sz="1200" dirty="0"/>
              <a:t> |  names : optional sequence of objects</a:t>
            </a:r>
            <a:br>
              <a:rPr lang="en-US" altLang="ko-KR" sz="1200" dirty="0"/>
            </a:br>
            <a:r>
              <a:rPr lang="en-US" altLang="ko-KR" sz="1200" dirty="0"/>
              <a:t> |      Names for each of the index levels. (name is accepted for </a:t>
            </a:r>
            <a:r>
              <a:rPr lang="en-US" altLang="ko-KR" sz="1200" dirty="0" err="1"/>
              <a:t>compat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copy 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, default False</a:t>
            </a:r>
            <a:br>
              <a:rPr lang="en-US" altLang="ko-KR" sz="1200" dirty="0"/>
            </a:br>
            <a:r>
              <a:rPr lang="en-US" altLang="ko-KR" sz="1200" dirty="0"/>
              <a:t> |      Copy the meta-data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verify_integrity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, default True</a:t>
            </a:r>
            <a:br>
              <a:rPr lang="en-US" altLang="ko-KR" sz="1200" dirty="0"/>
            </a:br>
            <a:r>
              <a:rPr lang="en-US" altLang="ko-KR" sz="1200" dirty="0"/>
              <a:t> |      Check that the levels/labels are consistent and valid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5043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가 없을 경우 </a:t>
            </a:r>
            <a:r>
              <a:rPr lang="en-US" altLang="ko-KR" dirty="0" err="1" smtClean="0"/>
              <a:t>RangeIndex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부여하면 </a:t>
            </a:r>
            <a:r>
              <a:rPr lang="en-US" altLang="ko-KR" dirty="0" smtClean="0"/>
              <a:t>Int64Index, </a:t>
            </a:r>
            <a:r>
              <a:rPr lang="ko-KR" altLang="en-US" dirty="0" smtClean="0"/>
              <a:t>문자는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타입으로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index</a:t>
            </a:r>
            <a:endParaRPr lang="ko-KR" altLang="en-US" dirty="0"/>
          </a:p>
        </p:txBody>
      </p:sp>
      <p:pic>
        <p:nvPicPr>
          <p:cNvPr id="3543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08920"/>
            <a:ext cx="397192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28184" y="3717032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가 숫자나 문자로 검색이 가능함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13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실제 데이터를 접근할 때 별도의 메타데이터로 관리가 필요할 경우 </a:t>
            </a:r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표에 대한 메타데이터 관리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940152" y="3501008"/>
            <a:ext cx="2736304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/>
              <a:t>MultiIndex</a:t>
            </a:r>
            <a:r>
              <a:rPr lang="en-US" altLang="ko-KR" sz="1200" dirty="0"/>
              <a:t>(levels=[[1, 2</a:t>
            </a:r>
            <a:r>
              <a:rPr lang="en-US" altLang="ko-KR" sz="1200" dirty="0" smtClean="0"/>
              <a:t>],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</a:t>
            </a:r>
            <a:r>
              <a:rPr lang="en-US" altLang="ko-KR" sz="1200" dirty="0"/>
              <a:t>[</a:t>
            </a:r>
            <a:r>
              <a:rPr lang="en-US" altLang="ko-KR" sz="1200" dirty="0" err="1"/>
              <a:t>u'blue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u'red</a:t>
            </a:r>
            <a:r>
              <a:rPr lang="en-US" altLang="ko-KR" sz="1200" dirty="0"/>
              <a:t>']],</a:t>
            </a:r>
          </a:p>
          <a:p>
            <a:r>
              <a:rPr lang="en-US" altLang="ko-KR" sz="1200" dirty="0"/>
              <a:t>           labels=[[0, 0, 1, 1],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[</a:t>
            </a:r>
            <a:r>
              <a:rPr lang="en-US" altLang="ko-KR" sz="1200" dirty="0"/>
              <a:t>1, 0, 1, 0]],</a:t>
            </a:r>
          </a:p>
          <a:p>
            <a:r>
              <a:rPr lang="en-US" altLang="ko-KR" sz="1200" dirty="0"/>
              <a:t>           names=[</a:t>
            </a:r>
            <a:r>
              <a:rPr lang="en-US" altLang="ko-KR" sz="1200" dirty="0" err="1"/>
              <a:t>u'number</a:t>
            </a:r>
            <a:r>
              <a:rPr lang="en-US" altLang="ko-KR" sz="1200" dirty="0" smtClean="0"/>
              <a:t>',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</a:t>
            </a:r>
            <a:r>
              <a:rPr lang="en-US" altLang="ko-KR" sz="1200" dirty="0" err="1" smtClean="0"/>
              <a:t>u'color</a:t>
            </a:r>
            <a:r>
              <a:rPr lang="en-US" altLang="ko-KR" sz="1200" dirty="0"/>
              <a:t>'])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740" y="4243316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evels</a:t>
            </a:r>
            <a:r>
              <a:rPr lang="ko-KR" altLang="en-US" dirty="0" smtClean="0"/>
              <a:t>는 각 열의 </a:t>
            </a:r>
            <a:r>
              <a:rPr lang="ko-KR" altLang="en-US" dirty="0" err="1" smtClean="0"/>
              <a:t>대표값을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관리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105421"/>
              </p:ext>
            </p:extLst>
          </p:nvPr>
        </p:nvGraphicFramePr>
        <p:xfrm>
          <a:off x="3563888" y="3735040"/>
          <a:ext cx="14152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605"/>
                <a:gridCol w="7076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color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red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blue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red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blue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8740" y="3324698"/>
            <a:ext cx="23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names</a:t>
            </a:r>
            <a:r>
              <a:rPr lang="ko-KR" altLang="en-US" dirty="0" smtClean="0"/>
              <a:t>는 각 열의 명을 관리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8740" y="5301208"/>
            <a:ext cx="23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labels</a:t>
            </a:r>
            <a:r>
              <a:rPr lang="ko-KR" altLang="en-US" dirty="0" smtClean="0"/>
              <a:t>는 각 열의 실제 위치를 관리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9" idx="3"/>
          </p:cNvCxnSpPr>
          <p:nvPr/>
        </p:nvCxnSpPr>
        <p:spPr>
          <a:xfrm>
            <a:off x="2910542" y="3647864"/>
            <a:ext cx="725354" cy="323165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3"/>
            <a:endCxn id="7" idx="1"/>
          </p:cNvCxnSpPr>
          <p:nvPr/>
        </p:nvCxnSpPr>
        <p:spPr>
          <a:xfrm flipV="1">
            <a:off x="2910542" y="4662140"/>
            <a:ext cx="653346" cy="962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왼쪽 중괄호 15"/>
          <p:cNvSpPr/>
          <p:nvPr/>
        </p:nvSpPr>
        <p:spPr>
          <a:xfrm>
            <a:off x="3309629" y="4184028"/>
            <a:ext cx="155448" cy="144034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5" idx="3"/>
            <a:endCxn id="16" idx="1"/>
          </p:cNvCxnSpPr>
          <p:nvPr/>
        </p:nvCxnSpPr>
        <p:spPr>
          <a:xfrm>
            <a:off x="2770988" y="4566482"/>
            <a:ext cx="538641" cy="3377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8"/>
          <p:cNvSpPr/>
          <p:nvPr/>
        </p:nvSpPr>
        <p:spPr>
          <a:xfrm>
            <a:off x="5076056" y="4381814"/>
            <a:ext cx="720080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076056" y="514325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객체화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100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에 대한 정보관리를 객체화하여 데이터부분에 대한 접근을 지원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에 대한 객체화 </a:t>
            </a:r>
            <a:r>
              <a:rPr lang="en-US" altLang="ko-KR" dirty="0" smtClean="0"/>
              <a:t>: 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39589" y="4173027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39589" y="490926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41682" y="3819724"/>
            <a:ext cx="117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Index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539589" y="564550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 rot="10800000">
            <a:off x="1192334" y="4378946"/>
            <a:ext cx="303406" cy="1761150"/>
          </a:xfrm>
          <a:prstGeom prst="rightBrace">
            <a:avLst>
              <a:gd name="adj1" fmla="val 5498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27854" y="4387170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627854" y="5068557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624382" y="5780072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879206" y="2915652"/>
            <a:ext cx="282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Series</a:t>
            </a:r>
            <a:endParaRPr lang="ko-KR" altLang="en-US" u="sng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198004" y="3369454"/>
            <a:ext cx="3936594" cy="2867858"/>
            <a:chOff x="4198004" y="3369454"/>
            <a:chExt cx="3936594" cy="2867858"/>
          </a:xfrm>
        </p:grpSpPr>
        <p:sp>
          <p:nvSpPr>
            <p:cNvPr id="14" name="직사각형 13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Index(</a:t>
              </a:r>
              <a:r>
                <a:rPr lang="ko-KR" altLang="en-US" sz="1400" dirty="0" smtClean="0"/>
                <a:t>행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Column(</a:t>
              </a:r>
              <a:r>
                <a:rPr lang="ko-KR" altLang="en-US" sz="1400" dirty="0" smtClean="0"/>
                <a:t>열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오른쪽 중괄호 24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오른쪽 중괄호 25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22634" y="4119782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67277" y="4119782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87083" y="4119782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col3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4632" y="4359022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24632" y="509341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95618" y="5815183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385303" y="2898869"/>
            <a:ext cx="282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err="1" smtClean="0"/>
              <a:t>DataFrame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61929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MultiIndex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05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 fontScale="92500" lnSpcReduction="2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Tuple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계층에 대한 이름</a:t>
            </a:r>
            <a:r>
              <a:rPr lang="en-US" altLang="ko-KR" dirty="0" smtClean="0"/>
              <a:t>(levels),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계층 위치</a:t>
            </a:r>
            <a:r>
              <a:rPr lang="en-US" altLang="ko-KR" dirty="0" smtClean="0"/>
              <a:t>(labels)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level</a:t>
            </a:r>
            <a:r>
              <a:rPr lang="ko-KR" altLang="en-US" dirty="0" smtClean="0"/>
              <a:t>에 대한 이름</a:t>
            </a:r>
            <a:r>
              <a:rPr lang="en-US" altLang="ko-KR" dirty="0" smtClean="0"/>
              <a:t>(names)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tuple</a:t>
            </a:r>
            <a:endParaRPr lang="ko-KR" altLang="en-US" dirty="0"/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01008"/>
            <a:ext cx="539115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8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lable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계층에 대한 이름</a:t>
            </a:r>
            <a:r>
              <a:rPr lang="en-US" altLang="ko-KR" dirty="0" smtClean="0"/>
              <a:t>(levels),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계층 위치</a:t>
            </a:r>
            <a:r>
              <a:rPr lang="en-US" altLang="ko-KR" dirty="0" smtClean="0"/>
              <a:t>(labels)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level</a:t>
            </a:r>
            <a:r>
              <a:rPr lang="ko-KR" altLang="en-US" dirty="0" smtClean="0"/>
              <a:t>에 대한 이름</a:t>
            </a:r>
            <a:r>
              <a:rPr lang="en-US" altLang="ko-KR" dirty="0" smtClean="0"/>
              <a:t>(names)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array</a:t>
            </a:r>
            <a:endParaRPr lang="ko-KR" altLang="en-US" dirty="0"/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7" y="3544416"/>
            <a:ext cx="5191125" cy="247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40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/>
              <a:t>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level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계층에 대한 이름</a:t>
            </a:r>
            <a:r>
              <a:rPr lang="en-US" altLang="ko-KR" dirty="0" smtClean="0"/>
              <a:t>(levels),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계층 위치</a:t>
            </a:r>
            <a:r>
              <a:rPr lang="en-US" altLang="ko-KR" dirty="0" smtClean="0"/>
              <a:t>(labels)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level</a:t>
            </a:r>
            <a:r>
              <a:rPr lang="ko-KR" altLang="en-US" dirty="0" smtClean="0"/>
              <a:t>에 대한 이름</a:t>
            </a:r>
            <a:r>
              <a:rPr lang="en-US" altLang="ko-KR" dirty="0" smtClean="0"/>
              <a:t>(names)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product</a:t>
            </a:r>
            <a:endParaRPr lang="ko-KR" altLang="en-US" dirty="0"/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212976"/>
            <a:ext cx="607695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MultiIndex</a:t>
            </a:r>
            <a:r>
              <a:rPr lang="en-US" altLang="ko-KR" dirty="0"/>
              <a:t>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5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Levels </a:t>
            </a:r>
            <a:r>
              <a:rPr lang="ko-KR" altLang="en-US" dirty="0" smtClean="0"/>
              <a:t>에 대한 조회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levels</a:t>
            </a:r>
            <a:endParaRPr lang="ko-KR" altLang="en-US" dirty="0"/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2324100"/>
            <a:ext cx="8181975" cy="369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962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Labels</a:t>
            </a:r>
            <a:r>
              <a:rPr lang="ko-KR" altLang="en-US" dirty="0" smtClean="0"/>
              <a:t>에 대한 조회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labels</a:t>
            </a:r>
            <a:endParaRPr lang="ko-KR" altLang="en-US" dirty="0"/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92" y="3140968"/>
            <a:ext cx="837247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9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Label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level </a:t>
            </a:r>
            <a:r>
              <a:rPr lang="ko-KR" altLang="en-US" dirty="0" smtClean="0"/>
              <a:t>값을 표시해서 조회 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level value</a:t>
            </a:r>
            <a:endParaRPr lang="ko-KR" altLang="en-US" dirty="0"/>
          </a:p>
        </p:txBody>
      </p:sp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815340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368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숫자는 </a:t>
            </a:r>
            <a:r>
              <a:rPr lang="en-US" altLang="ko-KR" dirty="0" err="1"/>
              <a:t>RangeIndex</a:t>
            </a:r>
            <a:r>
              <a:rPr lang="en-US" altLang="ko-KR" dirty="0"/>
              <a:t>, </a:t>
            </a:r>
            <a:r>
              <a:rPr lang="ko-KR" altLang="en-US" dirty="0"/>
              <a:t>문자는 </a:t>
            </a:r>
            <a:r>
              <a:rPr lang="en-US" altLang="ko-KR" dirty="0"/>
              <a:t>Index </a:t>
            </a:r>
            <a:r>
              <a:rPr lang="ko-KR" altLang="en-US" dirty="0"/>
              <a:t>타입으로 관리하여 </a:t>
            </a:r>
            <a:r>
              <a:rPr lang="en-US" altLang="ko-KR" dirty="0"/>
              <a:t>index </a:t>
            </a:r>
            <a:r>
              <a:rPr lang="ko-KR" altLang="en-US" dirty="0"/>
              <a:t>값으로 </a:t>
            </a:r>
            <a:r>
              <a:rPr lang="ko-KR" altLang="en-US" dirty="0" err="1" smtClean="0"/>
              <a:t>슬라이싱도</a:t>
            </a:r>
            <a:r>
              <a:rPr lang="ko-KR" altLang="en-US" dirty="0" smtClean="0"/>
              <a:t> 조회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slice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24538"/>
            <a:ext cx="498157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32240" y="4869160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문자로 </a:t>
            </a:r>
            <a:r>
              <a:rPr lang="en-US" altLang="ko-KR" dirty="0" smtClean="0"/>
              <a:t>slice </a:t>
            </a:r>
            <a:r>
              <a:rPr lang="ko-KR" altLang="en-US" dirty="0" err="1" smtClean="0"/>
              <a:t>할때는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해당표시하는</a:t>
            </a:r>
            <a:r>
              <a:rPr lang="ko-KR" altLang="en-US" dirty="0" smtClean="0"/>
              <a:t> 것까지 포함되어 처리됨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65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names</a:t>
            </a:r>
            <a:r>
              <a:rPr lang="ko-KR" altLang="en-US" dirty="0" smtClean="0"/>
              <a:t>에 대한 세부 조회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names</a:t>
            </a:r>
            <a:endParaRPr lang="ko-KR" altLang="en-US" dirty="0"/>
          </a:p>
        </p:txBody>
      </p:sp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068960"/>
            <a:ext cx="8239125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720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multi index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37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MultiIndex</a:t>
            </a:r>
            <a:r>
              <a:rPr lang="ko-KR" altLang="en-US" dirty="0" smtClean="0"/>
              <a:t>를 받아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</a:t>
            </a:r>
            <a:r>
              <a:rPr lang="en-US" altLang="ko-KR" dirty="0" err="1"/>
              <a:t>M</a:t>
            </a:r>
            <a:r>
              <a:rPr lang="en-US" altLang="ko-KR" dirty="0" err="1" smtClean="0"/>
              <a:t>ultiIndex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04864"/>
            <a:ext cx="54864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08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첫번째</a:t>
            </a:r>
            <a:r>
              <a:rPr lang="ko-KR" altLang="en-US" dirty="0" smtClean="0"/>
              <a:t> 인덱스만 넣을 경우는 해당 하위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값이 출력되고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인덱스를 모두 넣을 경우는 값만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Multi index</a:t>
            </a:r>
            <a:endParaRPr lang="ko-KR" altLang="en-US" dirty="0"/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92896"/>
            <a:ext cx="6408711" cy="412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037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multiindex</a:t>
            </a:r>
            <a:r>
              <a:rPr lang="ko-KR" altLang="en-US" dirty="0" smtClean="0"/>
              <a:t> 생성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65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multiindex</a:t>
            </a:r>
            <a:r>
              <a:rPr lang="ko-KR" altLang="en-US" dirty="0" smtClean="0"/>
              <a:t>로 정의 후 생성 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multiinex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2708920"/>
            <a:ext cx="6153150" cy="362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multi </a:t>
            </a:r>
            <a:r>
              <a:rPr lang="en-US" altLang="ko-KR" dirty="0"/>
              <a:t>index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기준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62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multi </a:t>
            </a:r>
            <a:r>
              <a:rPr lang="ko-KR" altLang="en-US" dirty="0" smtClean="0"/>
              <a:t>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7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multiindex</a:t>
            </a:r>
            <a:r>
              <a:rPr lang="ko-KR" altLang="en-US" dirty="0" smtClean="0"/>
              <a:t>로 구성해서 생성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298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52936"/>
            <a:ext cx="6257925" cy="363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02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구조에 따라 구분해서 접근해서 조회함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299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상위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조회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2924944"/>
            <a:ext cx="60579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70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smtClean="0"/>
              <a:t>Pandas </a:t>
            </a:r>
            <a:r>
              <a:rPr lang="ko-KR" altLang="en-US" dirty="0" smtClean="0"/>
              <a:t>모듈 </a:t>
            </a:r>
            <a:r>
              <a:rPr lang="ko-KR" altLang="en-US" dirty="0"/>
              <a:t>기초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71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Fancy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75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구조에 따라 순차적 접근해서 조회함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 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하위 칼럼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6096000" cy="351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323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10. </a:t>
            </a:r>
            <a:r>
              <a:rPr lang="en-US" altLang="ko-KR" dirty="0" smtClean="0"/>
              <a:t>Pandas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1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073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groupby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7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화해서 칼럼들에 대한 연산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2924944"/>
            <a:ext cx="8258175" cy="3510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1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하나의 칼럼을 기준으로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화해서 칼럼들에 대한 연산 처리</a:t>
            </a:r>
            <a:endParaRPr lang="en-US" altLang="ko-KR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: 1</a:t>
            </a:r>
            <a:r>
              <a:rPr lang="ko-KR" altLang="en-US" dirty="0" smtClean="0"/>
              <a:t>칼럼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967162"/>
              </p:ext>
            </p:extLst>
          </p:nvPr>
        </p:nvGraphicFramePr>
        <p:xfrm>
          <a:off x="6228184" y="2780928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403408"/>
              </p:ext>
            </p:extLst>
          </p:nvPr>
        </p:nvGraphicFramePr>
        <p:xfrm>
          <a:off x="6228184" y="4757519"/>
          <a:ext cx="1584176" cy="1080169"/>
        </p:xfrm>
        <a:graphic>
          <a:graphicData uri="http://schemas.openxmlformats.org/drawingml/2006/table">
            <a:tbl>
              <a:tblPr/>
              <a:tblGrid>
                <a:gridCol w="576064"/>
                <a:gridCol w="504056"/>
                <a:gridCol w="504056"/>
              </a:tblGrid>
              <a:tr h="317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/>
                      </a:r>
                      <a:br>
                        <a:rPr lang="en-US" sz="800" b="1" dirty="0">
                          <a:effectLst/>
                        </a:rPr>
                      </a:b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 smtClean="0">
                          <a:effectLst/>
                        </a:rPr>
                        <a:t>one</a:t>
                      </a: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6705948" y="4077072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3672408" cy="3923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칼럼기준을 그룹을 연계해서 서비스 진행하지만 인덱스가 </a:t>
            </a:r>
            <a:r>
              <a:rPr lang="en-US" altLang="ko-KR" dirty="0" smtClean="0"/>
              <a:t>multi index</a:t>
            </a:r>
            <a:r>
              <a:rPr lang="ko-KR" altLang="en-US" dirty="0" smtClean="0"/>
              <a:t>로 변함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여러 칼럼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224436"/>
              </p:ext>
            </p:extLst>
          </p:nvPr>
        </p:nvGraphicFramePr>
        <p:xfrm>
          <a:off x="5994513" y="3271736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6472277" y="4567880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604349"/>
              </p:ext>
            </p:extLst>
          </p:nvPr>
        </p:nvGraphicFramePr>
        <p:xfrm>
          <a:off x="5994513" y="5336996"/>
          <a:ext cx="1656186" cy="914400"/>
        </p:xfrm>
        <a:graphic>
          <a:graphicData uri="http://schemas.openxmlformats.org/drawingml/2006/table">
            <a:tbl>
              <a:tblPr/>
              <a:tblGrid>
                <a:gridCol w="552062"/>
                <a:gridCol w="552062"/>
                <a:gridCol w="552062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24944"/>
            <a:ext cx="3733800" cy="355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7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as_index</a:t>
            </a:r>
            <a:r>
              <a:rPr lang="en-US" altLang="ko-KR" dirty="0" smtClean="0"/>
              <a:t>=False</a:t>
            </a:r>
            <a:r>
              <a:rPr lang="ko-KR" altLang="en-US" dirty="0" smtClean="0"/>
              <a:t>로 처리해서 </a:t>
            </a:r>
            <a:r>
              <a:rPr lang="en-US" altLang="ko-KR" dirty="0" err="1" smtClean="0"/>
              <a:t>grouby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이후에도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구성이 변하지 않도록 처리</a:t>
            </a:r>
            <a:endParaRPr lang="en-US" altLang="ko-KR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여러 칼럼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16040"/>
              </p:ext>
            </p:extLst>
          </p:nvPr>
        </p:nvGraphicFramePr>
        <p:xfrm>
          <a:off x="5885791" y="3284984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6363555" y="4581128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264942"/>
              </p:ext>
            </p:extLst>
          </p:nvPr>
        </p:nvGraphicFramePr>
        <p:xfrm>
          <a:off x="5813783" y="5294505"/>
          <a:ext cx="1854561" cy="1025877"/>
        </p:xfrm>
        <a:graphic>
          <a:graphicData uri="http://schemas.openxmlformats.org/drawingml/2006/table">
            <a:tbl>
              <a:tblPr/>
              <a:tblGrid>
                <a:gridCol w="301507"/>
                <a:gridCol w="482410"/>
                <a:gridCol w="482410"/>
                <a:gridCol w="588234"/>
              </a:tblGrid>
              <a:tr h="38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</a:rPr>
                        <a:t/>
                      </a:r>
                      <a:br>
                        <a:rPr lang="en-US" sz="900" b="1" dirty="0">
                          <a:effectLst/>
                        </a:rPr>
                      </a:br>
                      <a:endParaRPr lang="en-US" sz="9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 smtClean="0">
                          <a:effectLst/>
                        </a:rPr>
                        <a:t>letter</a:t>
                      </a:r>
                      <a:endParaRPr lang="en-US" sz="9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3672408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9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GroupBy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379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17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논리식으로 처리하면  </a:t>
            </a:r>
            <a:r>
              <a:rPr lang="en-US" altLang="ko-KR" dirty="0" smtClean="0"/>
              <a:t>True/False</a:t>
            </a:r>
            <a:r>
              <a:rPr lang="ko-KR" altLang="en-US" dirty="0"/>
              <a:t> </a:t>
            </a:r>
            <a:r>
              <a:rPr lang="ko-KR" altLang="en-US" dirty="0" smtClean="0"/>
              <a:t>원소로 리스트가 </a:t>
            </a:r>
            <a:r>
              <a:rPr lang="ko-KR" altLang="en-US" dirty="0" err="1" smtClean="0"/>
              <a:t>생성되이</a:t>
            </a:r>
            <a:r>
              <a:rPr lang="ko-KR" altLang="en-US" dirty="0" smtClean="0"/>
              <a:t> 이 중에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인 것만 검색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논리식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068960"/>
            <a:ext cx="47720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8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묶으면 별도의 클래스의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 됨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생성된 </a:t>
            </a:r>
            <a:r>
              <a:rPr lang="en-US" altLang="ko-KR" dirty="0" smtClean="0"/>
              <a:t>class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955886" y="3501373"/>
            <a:ext cx="3000490" cy="2384905"/>
            <a:chOff x="4198004" y="3369454"/>
            <a:chExt cx="3936594" cy="2945896"/>
          </a:xfrm>
        </p:grpSpPr>
        <p:sp>
          <p:nvSpPr>
            <p:cNvPr id="7" name="직사각형 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1" name="오른쪽 중괄호 20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432382" y="3833109"/>
            <a:ext cx="2354791" cy="2211989"/>
            <a:chOff x="1115616" y="3727570"/>
            <a:chExt cx="2354791" cy="2211989"/>
          </a:xfrm>
        </p:grpSpPr>
        <p:sp>
          <p:nvSpPr>
            <p:cNvPr id="29" name="직사각형 28"/>
            <p:cNvSpPr/>
            <p:nvPr/>
          </p:nvSpPr>
          <p:spPr>
            <a:xfrm>
              <a:off x="2555712" y="4343873"/>
              <a:ext cx="444185" cy="442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555712" y="4888151"/>
              <a:ext cx="444185" cy="442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555712" y="5434252"/>
              <a:ext cx="444185" cy="442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15616" y="5031281"/>
              <a:ext cx="1108334" cy="249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49668" y="3727570"/>
              <a:ext cx="1320739" cy="249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0" name="오른쪽 중괄호 39"/>
            <p:cNvSpPr/>
            <p:nvPr/>
          </p:nvSpPr>
          <p:spPr>
            <a:xfrm rot="10800000">
              <a:off x="1963464" y="4516296"/>
              <a:ext cx="246770" cy="133614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06357" y="4162096"/>
              <a:ext cx="493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93803" y="4355777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93803" y="4950315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171688" y="5534640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87624" y="2871232"/>
            <a:ext cx="255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SeriesGroupBy</a:t>
            </a:r>
            <a:r>
              <a:rPr lang="en-US" altLang="ko-KR" dirty="0" smtClean="0"/>
              <a:t>(1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249479" y="2871232"/>
            <a:ext cx="335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DataFrameGroupBy</a:t>
            </a:r>
            <a:r>
              <a:rPr lang="en-US" altLang="ko-KR" dirty="0" smtClean="0"/>
              <a:t>(2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13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내부 구조는 </a:t>
            </a:r>
            <a:r>
              <a:rPr lang="en-US" altLang="ko-KR" dirty="0" err="1" smtClean="0"/>
              <a:t>obj</a:t>
            </a:r>
            <a:r>
              <a:rPr lang="ko-KR" altLang="en-US" dirty="0" smtClean="0"/>
              <a:t>에 값</a:t>
            </a:r>
            <a:r>
              <a:rPr lang="en-US" altLang="ko-KR" dirty="0" smtClean="0"/>
              <a:t>, Name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등으로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SeriesGroupBy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2708920"/>
            <a:ext cx="640715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8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내부 구조는 </a:t>
            </a:r>
            <a:r>
              <a:rPr lang="en-US" altLang="ko-KR" dirty="0" err="1" smtClean="0"/>
              <a:t>obj</a:t>
            </a:r>
            <a:r>
              <a:rPr lang="ko-KR" altLang="en-US" dirty="0" smtClean="0"/>
              <a:t>에 값</a:t>
            </a:r>
            <a:r>
              <a:rPr lang="en-US" altLang="ko-KR" dirty="0"/>
              <a:t> </a:t>
            </a:r>
            <a:r>
              <a:rPr lang="ko-KR" altLang="en-US" dirty="0" smtClean="0"/>
              <a:t>등으로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2780928"/>
            <a:ext cx="6419850" cy="36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60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Series</a:t>
            </a:r>
            <a:r>
              <a:rPr lang="en-US" altLang="ko-KR" dirty="0" err="1"/>
              <a:t>G</a:t>
            </a:r>
            <a:r>
              <a:rPr lang="en-US" altLang="ko-KR" dirty="0" err="1" smtClean="0"/>
              <a:t>roupby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3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SeriesGroupby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이므로 행이 </a:t>
            </a:r>
            <a:r>
              <a:rPr lang="en-US" altLang="ko-KR" dirty="0" smtClean="0"/>
              <a:t>name, </a:t>
            </a:r>
            <a:r>
              <a:rPr lang="ko-KR" altLang="en-US" dirty="0" smtClean="0"/>
              <a:t>데이터가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으로 출력됨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seriesGroupby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iterable</a:t>
            </a:r>
            <a:endParaRPr lang="ko-KR" altLang="en-US" dirty="0"/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6912"/>
            <a:ext cx="5256584" cy="3824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85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특정 열을 기준을 가지고 특정 열에 대한 값을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mean/size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585594"/>
            <a:ext cx="5472608" cy="375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043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DataFrameGroupby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79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DF</a:t>
            </a:r>
            <a:r>
              <a:rPr lang="ko-KR" altLang="en-US" dirty="0" smtClean="0"/>
              <a:t>클래스와 </a:t>
            </a:r>
            <a:r>
              <a:rPr lang="en-US" altLang="ko-KR" dirty="0" err="1"/>
              <a:t>groupby</a:t>
            </a:r>
            <a:r>
              <a:rPr lang="en-US" altLang="ko-KR" dirty="0"/>
              <a:t> </a:t>
            </a:r>
            <a:r>
              <a:rPr lang="ko-KR" altLang="en-US" dirty="0"/>
              <a:t>내의 </a:t>
            </a:r>
            <a:r>
              <a:rPr lang="ko-KR" altLang="en-US" dirty="0" err="1" smtClean="0"/>
              <a:t>파라미터도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DF</a:t>
            </a:r>
            <a:r>
              <a:rPr lang="ko-KR" altLang="en-US" dirty="0" smtClean="0"/>
              <a:t>클래스로 </a:t>
            </a:r>
            <a:r>
              <a:rPr lang="ko-KR" altLang="en-US" dirty="0"/>
              <a:t>처리해야 </a:t>
            </a:r>
            <a:r>
              <a:rPr lang="en-US" altLang="ko-KR" dirty="0" err="1" smtClean="0"/>
              <a:t>DataFrameGroupby</a:t>
            </a:r>
            <a:r>
              <a:rPr lang="en-US" altLang="ko-KR" dirty="0" smtClean="0"/>
              <a:t> </a:t>
            </a:r>
            <a:r>
              <a:rPr lang="ko-KR" altLang="en-US" dirty="0"/>
              <a:t>에 대한  정보 조회가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DataFrameGroupby</a:t>
            </a:r>
            <a:endParaRPr lang="ko-KR" altLang="en-US" dirty="0"/>
          </a:p>
        </p:txBody>
      </p:sp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96951"/>
            <a:ext cx="6120680" cy="345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86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이므로 행이 </a:t>
            </a:r>
            <a:r>
              <a:rPr lang="en-US" altLang="ko-KR" dirty="0" smtClean="0"/>
              <a:t>name, </a:t>
            </a:r>
            <a:r>
              <a:rPr lang="ko-KR" altLang="en-US" dirty="0" smtClean="0"/>
              <a:t>데이터가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으로 출력됨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DataFrameGroupby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iterable</a:t>
            </a:r>
            <a:endParaRPr lang="ko-KR" altLang="en-US" dirty="0"/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708920"/>
            <a:ext cx="4114800" cy="3774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843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describe()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describe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2204864"/>
            <a:ext cx="6610350" cy="431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70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Fancy </a:t>
            </a:r>
            <a:r>
              <a:rPr lang="ko-KR" altLang="en-US" dirty="0" smtClean="0"/>
              <a:t>접근처럼 </a:t>
            </a:r>
            <a:r>
              <a:rPr lang="en-US" altLang="ko-KR" dirty="0" smtClean="0"/>
              <a:t>[ ] </a:t>
            </a:r>
            <a:r>
              <a:rPr lang="ko-KR" altLang="en-US" dirty="0" smtClean="0"/>
              <a:t>내부에 리스트로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정보를 주고 검색이 가능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:fancy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486" y="3140968"/>
            <a:ext cx="4953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1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Group by </a:t>
            </a:r>
            <a:r>
              <a:rPr lang="ko-KR" altLang="en-US" dirty="0" smtClean="0"/>
              <a:t>사용 계산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51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Platoon, Casualties  </a:t>
            </a:r>
            <a:r>
              <a:rPr lang="ko-KR" altLang="en-US" dirty="0" smtClean="0"/>
              <a:t>칼럼을 가지는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206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203" y="2276872"/>
            <a:ext cx="6524625" cy="404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848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 </a:t>
            </a:r>
            <a:r>
              <a:rPr lang="ko-KR" altLang="en-US" dirty="0" smtClean="0"/>
              <a:t>칼럼 내의 값을 가지고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 </a:t>
            </a:r>
            <a:r>
              <a:rPr lang="en-US" altLang="ko-KR" dirty="0" err="1" smtClean="0"/>
              <a:t>groupby</a:t>
            </a:r>
            <a:r>
              <a:rPr lang="ko-KR" altLang="en-US" dirty="0" smtClean="0"/>
              <a:t>에 해당되는 객체가 생</a:t>
            </a:r>
            <a:r>
              <a:rPr lang="ko-KR" altLang="en-US" dirty="0"/>
              <a:t>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</a:t>
            </a:r>
            <a:r>
              <a:rPr lang="ko-KR" altLang="en-US" dirty="0" err="1"/>
              <a:t>터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문자열</a:t>
            </a:r>
            <a:endParaRPr lang="ko-KR" altLang="en-US" dirty="0"/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2924944"/>
            <a:ext cx="664845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90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특정 칼럼을 가진 후에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처리시에는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명확한 칼럼을 정의해야 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예시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6264696" cy="417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03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특정 칼럼을 가진 후에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처리시에는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명확한 칼럼을 정의해야 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예시 </a:t>
            </a:r>
            <a:r>
              <a:rPr lang="en-US" altLang="ko-KR" dirty="0" smtClean="0"/>
              <a:t>: 2</a:t>
            </a:r>
            <a:endParaRPr lang="ko-KR" altLang="en-US" dirty="0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2708919"/>
            <a:ext cx="6686550" cy="4063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2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List</a:t>
            </a:r>
            <a:r>
              <a:rPr lang="ko-KR" altLang="en-US" dirty="0" smtClean="0"/>
              <a:t>로 전환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1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 smtClean="0"/>
              <a:t>에서 생성된 </a:t>
            </a:r>
            <a:r>
              <a:rPr lang="en-US" altLang="ko-KR" dirty="0" err="1" smtClean="0"/>
              <a:t>S</a:t>
            </a:r>
            <a:r>
              <a:rPr lang="en-US" altLang="ko-KR" sz="2800" dirty="0" err="1" smtClean="0"/>
              <a:t>eriesGroupBy</a:t>
            </a:r>
            <a:r>
              <a:rPr lang="en-US" altLang="ko-KR" sz="2800" dirty="0" smtClean="0"/>
              <a:t> object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list</a:t>
            </a:r>
            <a:r>
              <a:rPr lang="ko-KR" altLang="en-US" sz="2800" dirty="0" smtClean="0"/>
              <a:t>로 전환</a:t>
            </a:r>
            <a:r>
              <a:rPr lang="en-US" altLang="ko-KR" sz="2800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변환</a:t>
            </a:r>
            <a:endParaRPr lang="ko-KR" altLang="en-US" dirty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792" y="2564904"/>
            <a:ext cx="4810125" cy="379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6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Groupby</a:t>
            </a:r>
            <a:r>
              <a:rPr lang="en-US" altLang="ko-KR" dirty="0" smtClean="0"/>
              <a:t>+ mean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6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평균값을 계산 </a:t>
            </a:r>
            <a:r>
              <a:rPr lang="en-US" altLang="ko-KR" sz="2800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</a:t>
            </a:r>
            <a:endParaRPr lang="ko-KR" altLang="en-US" dirty="0"/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7" y="2492896"/>
            <a:ext cx="37814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37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그룹에 대한 평균값을 계산 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groupby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내의 </a:t>
            </a:r>
            <a:r>
              <a:rPr lang="ko-KR" altLang="en-US" sz="2800" dirty="0" err="1" smtClean="0"/>
              <a:t>파라미터를</a:t>
            </a:r>
            <a:r>
              <a:rPr lang="ko-KR" altLang="en-US" sz="2800" dirty="0" smtClean="0"/>
              <a:t> 칼럼구분</a:t>
            </a:r>
            <a:r>
              <a:rPr lang="en-US" altLang="ko-KR" sz="2800" dirty="0" smtClean="0"/>
              <a:t>([ , ]) </a:t>
            </a:r>
            <a:r>
              <a:rPr lang="ko-KR" altLang="en-US" sz="2800" dirty="0" smtClean="0"/>
              <a:t>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mean: 2</a:t>
            </a:r>
            <a:r>
              <a:rPr lang="ko-KR" altLang="en-US" dirty="0" smtClean="0"/>
              <a:t>개 그룹</a:t>
            </a:r>
            <a:endParaRPr lang="ko-KR" altLang="en-US" dirty="0"/>
          </a:p>
        </p:txBody>
      </p:sp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39814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39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/>
              <a:t>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730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330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 </a:t>
            </a:r>
            <a:r>
              <a:rPr lang="en-US" altLang="ko-KR" dirty="0" smtClean="0"/>
              <a:t>Pandas Panel (3</a:t>
            </a:r>
            <a:r>
              <a:rPr lang="ko-KR" altLang="en-US" dirty="0"/>
              <a:t>차원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90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Panel class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2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Panel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82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fontScale="62500" lnSpcReduction="2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items: axis 0, </a:t>
            </a:r>
            <a:r>
              <a:rPr lang="en-US" altLang="ko-KR" dirty="0" smtClean="0"/>
              <a:t>item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매핑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err="1"/>
              <a:t>major_axis</a:t>
            </a:r>
            <a:r>
              <a:rPr lang="en-US" altLang="ko-KR" dirty="0"/>
              <a:t>: axis 1, </a:t>
            </a:r>
            <a:r>
              <a:rPr lang="ko-KR" altLang="en-US" dirty="0" smtClean="0"/>
              <a:t>행으로 구성된 </a:t>
            </a:r>
            <a:r>
              <a:rPr lang="en-US" altLang="ko-KR" dirty="0" err="1" smtClean="0"/>
              <a:t>dataframe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err="1"/>
              <a:t>minor_axis</a:t>
            </a:r>
            <a:r>
              <a:rPr lang="en-US" altLang="ko-KR" dirty="0"/>
              <a:t>: axis 2, </a:t>
            </a:r>
            <a:r>
              <a:rPr lang="ko-KR" altLang="en-US" dirty="0" smtClean="0"/>
              <a:t>열로 </a:t>
            </a:r>
            <a:r>
              <a:rPr lang="ko-KR" altLang="en-US" dirty="0"/>
              <a:t>구성된 </a:t>
            </a:r>
            <a:r>
              <a:rPr lang="en-US" altLang="ko-KR" dirty="0" err="1"/>
              <a:t>dataframe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anel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187624" y="2924944"/>
            <a:ext cx="6912768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class Panel(</a:t>
            </a:r>
            <a:r>
              <a:rPr lang="en-US" altLang="ko-KR" sz="1200" dirty="0" err="1"/>
              <a:t>pandas.core.generic.NDFrame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Represents wide format panel data, stored as 3-dimensional array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br>
              <a:rPr lang="en-US" altLang="ko-KR" sz="1200" dirty="0"/>
            </a:br>
            <a:r>
              <a:rPr lang="en-US" altLang="ko-KR" sz="1200" dirty="0"/>
              <a:t> |  Parameters</a:t>
            </a:r>
            <a:br>
              <a:rPr lang="en-US" altLang="ko-KR" sz="1200" dirty="0"/>
            </a:br>
            <a:r>
              <a:rPr lang="en-US" altLang="ko-KR" sz="1200" dirty="0"/>
              <a:t> |  ----------</a:t>
            </a:r>
            <a:br>
              <a:rPr lang="en-US" altLang="ko-KR" sz="1200" dirty="0"/>
            </a:br>
            <a:r>
              <a:rPr lang="en-US" altLang="ko-KR" sz="1200" dirty="0"/>
              <a:t> |  data : </a:t>
            </a:r>
            <a:r>
              <a:rPr lang="en-US" altLang="ko-KR" sz="1200" dirty="0" err="1"/>
              <a:t>ndarray</a:t>
            </a:r>
            <a:r>
              <a:rPr lang="en-US" altLang="ko-KR" sz="1200" dirty="0"/>
              <a:t> (items x major x minor), or 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 of </a:t>
            </a:r>
            <a:r>
              <a:rPr lang="en-US" altLang="ko-KR" sz="1200" dirty="0" err="1"/>
              <a:t>DataFrames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items : Index or array-like</a:t>
            </a:r>
            <a:br>
              <a:rPr lang="en-US" altLang="ko-KR" sz="1200" dirty="0"/>
            </a:br>
            <a:r>
              <a:rPr lang="en-US" altLang="ko-KR" sz="1200" dirty="0"/>
              <a:t> |      axis=0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major_axis</a:t>
            </a:r>
            <a:r>
              <a:rPr lang="en-US" altLang="ko-KR" sz="1200" dirty="0"/>
              <a:t> : Index or array-like</a:t>
            </a:r>
            <a:br>
              <a:rPr lang="en-US" altLang="ko-KR" sz="1200" dirty="0"/>
            </a:br>
            <a:r>
              <a:rPr lang="en-US" altLang="ko-KR" sz="1200" dirty="0"/>
              <a:t> |      axis=1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minor_axis</a:t>
            </a:r>
            <a:r>
              <a:rPr lang="en-US" altLang="ko-KR" sz="1200" dirty="0"/>
              <a:t> : Index or array-like</a:t>
            </a:r>
            <a:br>
              <a:rPr lang="en-US" altLang="ko-KR" sz="1200" dirty="0"/>
            </a:br>
            <a:r>
              <a:rPr lang="en-US" altLang="ko-KR" sz="1200" dirty="0"/>
              <a:t> |      axis=2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, default None</a:t>
            </a:r>
            <a:br>
              <a:rPr lang="en-US" altLang="ko-KR" sz="1200" dirty="0"/>
            </a:br>
            <a:r>
              <a:rPr lang="en-US" altLang="ko-KR" sz="1200" dirty="0"/>
              <a:t> |      Data type to force, otherwise infer</a:t>
            </a:r>
            <a:br>
              <a:rPr lang="en-US" altLang="ko-KR" sz="1200" dirty="0"/>
            </a:br>
            <a:r>
              <a:rPr lang="en-US" altLang="ko-KR" sz="1200" dirty="0"/>
              <a:t> |  copy 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, default False</a:t>
            </a:r>
            <a:br>
              <a:rPr lang="en-US" altLang="ko-KR" sz="1200" dirty="0"/>
            </a:br>
            <a:r>
              <a:rPr lang="en-US" altLang="ko-KR" sz="1200" dirty="0"/>
              <a:t> |      Copy data from inputs. Only affects </a:t>
            </a:r>
            <a:r>
              <a:rPr lang="en-US" altLang="ko-KR" sz="1200" dirty="0" err="1"/>
              <a:t>DataFrame</a:t>
            </a:r>
            <a:r>
              <a:rPr lang="en-US" altLang="ko-KR" sz="1200" dirty="0"/>
              <a:t> / 2d </a:t>
            </a:r>
            <a:r>
              <a:rPr lang="en-US" altLang="ko-KR" sz="1200" dirty="0" err="1"/>
              <a:t>ndarray</a:t>
            </a:r>
            <a:r>
              <a:rPr lang="en-US" altLang="ko-KR" sz="1200" dirty="0"/>
              <a:t> input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73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Panel </a:t>
            </a:r>
            <a:r>
              <a:rPr lang="ko-KR" altLang="en-US" dirty="0" smtClean="0"/>
              <a:t>형태 조회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446324"/>
              </p:ext>
            </p:extLst>
          </p:nvPr>
        </p:nvGraphicFramePr>
        <p:xfrm>
          <a:off x="755576" y="1844825"/>
          <a:ext cx="7776864" cy="2054426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ko-KR" altLang="en-US" sz="1100" dirty="0" smtClean="0">
                          <a:effectLst/>
                        </a:rPr>
                        <a:t>의 행렬 형태를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원소들의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차원에 대한 정보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데이터 타입을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Return the </a:t>
                      </a:r>
                      <a:r>
                        <a:rPr lang="en-US" sz="1100" dirty="0" err="1">
                          <a:effectLst/>
                        </a:rPr>
                        <a:t>ftypes</a:t>
                      </a:r>
                      <a:r>
                        <a:rPr lang="en-US" sz="1100" dirty="0">
                          <a:effectLst/>
                        </a:rPr>
                        <a:t> (indication of sparse/dense and </a:t>
                      </a:r>
                      <a:r>
                        <a:rPr lang="en-US" sz="1100" dirty="0" err="1">
                          <a:effectLst/>
                        </a:rPr>
                        <a:t>dtype</a:t>
                      </a:r>
                      <a:r>
                        <a:rPr lang="en-US" sz="11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axes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축을 접근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100" dirty="0" smtClean="0">
                          <a:effectLst/>
                        </a:rPr>
                        <a:t>True  </a:t>
                      </a:r>
                      <a:r>
                        <a:rPr lang="ko-KR" altLang="en-US" sz="11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100" dirty="0" smtClean="0">
                          <a:effectLst/>
                        </a:rPr>
                        <a:t>False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65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Panel </a:t>
            </a:r>
            <a:r>
              <a:rPr lang="ko-KR" altLang="en-US" dirty="0" smtClean="0"/>
              <a:t>내부 값 접근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139865"/>
              </p:ext>
            </p:extLst>
          </p:nvPr>
        </p:nvGraphicFramePr>
        <p:xfrm>
          <a:off x="755576" y="1844825"/>
          <a:ext cx="7776864" cy="2054426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Fast label-based scalar </a:t>
                      </a:r>
                      <a:r>
                        <a:rPr lang="en-US" sz="1100" dirty="0" err="1">
                          <a:effectLst/>
                        </a:rPr>
                        <a:t>accessor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blocks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Internal property, property synonym for </a:t>
                      </a:r>
                      <a:r>
                        <a:rPr lang="en-US" sz="1100" dirty="0" err="1">
                          <a:effectLst/>
                        </a:rPr>
                        <a:t>as_blocks</a:t>
                      </a:r>
                      <a:r>
                        <a:rPr lang="en-US" sz="1100" dirty="0">
                          <a:effectLst/>
                        </a:rPr>
                        <a:t>()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iat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Fast integer location scalar </a:t>
                      </a:r>
                      <a:r>
                        <a:rPr lang="en-US" sz="1100" dirty="0" err="1">
                          <a:effectLst/>
                        </a:rPr>
                        <a:t>accessor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iloc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Purely integer-location based indexing for selection by position.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A primarily label-location based indexer, with integer position fallback.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Purely label-location based indexer for selection by label.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Numpy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로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6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Panel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12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차원 데이터를 넣고 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Data</a:t>
            </a:r>
            <a:r>
              <a:rPr lang="ko-KR" altLang="en-US" dirty="0" smtClean="0"/>
              <a:t>만 넣고 생성하기</a:t>
            </a:r>
            <a:endParaRPr lang="ko-KR" altLang="en-US" dirty="0"/>
          </a:p>
        </p:txBody>
      </p:sp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12976"/>
            <a:ext cx="4680520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92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데이터 만들어서 생성하기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ko-KR" altLang="en-US" dirty="0" smtClean="0"/>
              <a:t>를 이용해서 생성하기</a:t>
            </a:r>
            <a:endParaRPr lang="ko-KR" altLang="en-US" dirty="0"/>
          </a:p>
        </p:txBody>
      </p:sp>
      <p:pic>
        <p:nvPicPr>
          <p:cNvPr id="281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96952"/>
            <a:ext cx="5616624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91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차원 데이터를 넣고 </a:t>
            </a:r>
            <a:r>
              <a:rPr lang="ko-KR" altLang="en-US" dirty="0" err="1" smtClean="0"/>
              <a:t>차원별</a:t>
            </a:r>
            <a:r>
              <a:rPr lang="ko-KR" altLang="en-US" dirty="0" smtClean="0"/>
              <a:t> 이름 붙이기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넣고 생성하기</a:t>
            </a:r>
            <a:endParaRPr lang="ko-KR" altLang="en-US" dirty="0"/>
          </a:p>
        </p:txBody>
      </p:sp>
      <p:pic>
        <p:nvPicPr>
          <p:cNvPr id="282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73016"/>
            <a:ext cx="611505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5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5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Panel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9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Panel </a:t>
            </a:r>
            <a:r>
              <a:rPr lang="ko-KR" altLang="en-US" dirty="0" smtClean="0"/>
              <a:t>클래스에서 데이터 접근법은</a:t>
            </a:r>
            <a:r>
              <a:rPr lang="en-US" altLang="ko-KR" dirty="0" smtClean="0"/>
              <a:t>[ ]</a:t>
            </a:r>
            <a:r>
              <a:rPr lang="ko-KR" altLang="en-US" dirty="0" smtClean="0"/>
              <a:t>연산자와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접근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64733"/>
              </p:ext>
            </p:extLst>
          </p:nvPr>
        </p:nvGraphicFramePr>
        <p:xfrm>
          <a:off x="971600" y="3501008"/>
          <a:ext cx="7074495" cy="2016224"/>
        </p:xfrm>
        <a:graphic>
          <a:graphicData uri="http://schemas.openxmlformats.org/drawingml/2006/table">
            <a:tbl>
              <a:tblPr/>
              <a:tblGrid>
                <a:gridCol w="2520280"/>
                <a:gridCol w="2448272"/>
                <a:gridCol w="2105943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Operation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Syntax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Result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item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wp</a:t>
                      </a:r>
                      <a:r>
                        <a:rPr lang="en-US" sz="1400" dirty="0">
                          <a:effectLst/>
                        </a:rPr>
                        <a:t>[item]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DataFrame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major_axis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label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wp.major_xs</a:t>
                      </a: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val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DataFrame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minor_axis</a:t>
                      </a:r>
                      <a:r>
                        <a:rPr lang="en-US" sz="1400" dirty="0" smtClean="0">
                          <a:effectLst/>
                        </a:rPr>
                        <a:t> label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wp.minor_xs</a:t>
                      </a: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val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DataFrame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12775" y="3284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5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Panel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items</a:t>
            </a:r>
            <a:r>
              <a:rPr lang="ko-KR" altLang="en-US" dirty="0" smtClean="0"/>
              <a:t>를 기준으로 접근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접근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283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4864"/>
            <a:ext cx="6768752" cy="423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353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행렬구조를 가지는 데이터 구조 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27584" y="2636912"/>
            <a:ext cx="7704856" cy="38884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class </a:t>
            </a:r>
            <a:r>
              <a:rPr lang="en-US" altLang="ko-KR" sz="1600" dirty="0" err="1">
                <a:solidFill>
                  <a:schemeClr val="tx1"/>
                </a:solidFill>
              </a:rPr>
              <a:t>DataFrame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pandas.core.generic.NDFrame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/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 |  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차원  행렬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|  </a:t>
            </a:r>
            <a:r>
              <a:rPr lang="en-US" altLang="ko-KR" sz="1200" dirty="0">
                <a:solidFill>
                  <a:schemeClr val="tx1"/>
                </a:solidFill>
              </a:rPr>
              <a:t>Parameters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----------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data :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numpy</a:t>
            </a:r>
            <a:r>
              <a:rPr lang="en-US" altLang="ko-KR" sz="1200" dirty="0" err="1">
                <a:solidFill>
                  <a:schemeClr val="tx1"/>
                </a:solidFill>
              </a:rPr>
              <a:t>.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ndarray</a:t>
            </a:r>
            <a:r>
              <a:rPr lang="en-US" altLang="ko-KR" sz="1200" dirty="0" smtClean="0">
                <a:solidFill>
                  <a:schemeClr val="tx1"/>
                </a:solidFill>
              </a:rPr>
              <a:t> ,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, or </a:t>
            </a:r>
            <a:r>
              <a:rPr lang="en-US" altLang="ko-KR" sz="1200" dirty="0" err="1">
                <a:solidFill>
                  <a:schemeClr val="tx1"/>
                </a:solidFill>
              </a:rPr>
              <a:t>DataFrame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can contain Series, arrays, constants, or list-like objects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index : Index or array-like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행에 대한 정보 기본은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np.arange</a:t>
            </a:r>
            <a:r>
              <a:rPr lang="en-US" altLang="ko-KR" sz="1200" dirty="0" smtClean="0">
                <a:solidFill>
                  <a:schemeClr val="tx1"/>
                </a:solidFill>
              </a:rPr>
              <a:t>(n), </a:t>
            </a:r>
            <a:r>
              <a:rPr lang="ko-KR" altLang="en-US" sz="1200" dirty="0" smtClean="0">
                <a:solidFill>
                  <a:schemeClr val="tx1"/>
                </a:solidFill>
              </a:rPr>
              <a:t>명칭도 부여 가능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columns : Index or array-like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행에 </a:t>
            </a:r>
            <a:r>
              <a:rPr lang="ko-KR" altLang="en-US" sz="1200" dirty="0">
                <a:solidFill>
                  <a:schemeClr val="tx1"/>
                </a:solidFill>
              </a:rPr>
              <a:t>대한 정보 기본은 </a:t>
            </a:r>
            <a:r>
              <a:rPr lang="en-US" altLang="ko-KR" sz="1200" dirty="0" err="1">
                <a:solidFill>
                  <a:schemeClr val="tx1"/>
                </a:solidFill>
              </a:rPr>
              <a:t>np.arange</a:t>
            </a:r>
            <a:r>
              <a:rPr lang="en-US" altLang="ko-KR" sz="1200" dirty="0">
                <a:solidFill>
                  <a:schemeClr val="tx1"/>
                </a:solidFill>
              </a:rPr>
              <a:t>(n), </a:t>
            </a:r>
            <a:r>
              <a:rPr lang="ko-KR" altLang="en-US" sz="1200" dirty="0">
                <a:solidFill>
                  <a:schemeClr val="tx1"/>
                </a:solidFill>
              </a:rPr>
              <a:t>명칭도 부여 가능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| 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, default None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Data type to force, otherwise infer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copy : </a:t>
            </a:r>
            <a:r>
              <a:rPr lang="en-US" altLang="ko-KR" sz="1200" dirty="0" err="1">
                <a:solidFill>
                  <a:schemeClr val="tx1"/>
                </a:solidFill>
              </a:rPr>
              <a:t>boolean</a:t>
            </a:r>
            <a:r>
              <a:rPr lang="en-US" altLang="ko-KR" sz="1200" dirty="0">
                <a:solidFill>
                  <a:schemeClr val="tx1"/>
                </a:solidFill>
              </a:rPr>
              <a:t>, default False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|      Copy data from inputs. Only affects </a:t>
            </a:r>
            <a:r>
              <a:rPr lang="en-US" altLang="ko-KR" sz="1200" dirty="0" err="1">
                <a:solidFill>
                  <a:schemeClr val="tx1"/>
                </a:solidFill>
              </a:rPr>
              <a:t>DataFrame</a:t>
            </a:r>
            <a:r>
              <a:rPr lang="en-US" altLang="ko-KR" sz="1200" dirty="0">
                <a:solidFill>
                  <a:schemeClr val="tx1"/>
                </a:solidFill>
              </a:rPr>
              <a:t> / 2d </a:t>
            </a:r>
            <a:r>
              <a:rPr lang="en-US" altLang="ko-KR" sz="1200" dirty="0" err="1">
                <a:solidFill>
                  <a:schemeClr val="tx1"/>
                </a:solidFill>
              </a:rPr>
              <a:t>ndarray</a:t>
            </a:r>
            <a:r>
              <a:rPr lang="en-US" altLang="ko-KR" sz="1200" dirty="0">
                <a:solidFill>
                  <a:schemeClr val="tx1"/>
                </a:solidFill>
              </a:rPr>
              <a:t> input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83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를 생성하고 하나의 칼럼을 조회해 보면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타입으로 조회 되고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차원으로 관리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data type</a:t>
            </a:r>
            <a:endParaRPr lang="ko-KR" altLang="en-US" dirty="0"/>
          </a:p>
        </p:txBody>
      </p:sp>
      <p:pic>
        <p:nvPicPr>
          <p:cNvPr id="3778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96952"/>
            <a:ext cx="3476625" cy="358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97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값을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타입으로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data type</a:t>
            </a:r>
            <a:endParaRPr lang="ko-KR" altLang="en-US" dirty="0"/>
          </a:p>
        </p:txBody>
      </p:sp>
      <p:pic>
        <p:nvPicPr>
          <p:cNvPr id="374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3429000"/>
            <a:ext cx="428625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19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7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기본적으로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단위로 데이터를 관리함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 1 column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805002" y="3179545"/>
            <a:ext cx="1748292" cy="2712240"/>
            <a:chOff x="971600" y="2672858"/>
            <a:chExt cx="1944216" cy="3218511"/>
          </a:xfrm>
        </p:grpSpPr>
        <p:sp>
          <p:nvSpPr>
            <p:cNvPr id="7" name="직사각형 6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76496" y="267285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63745"/>
            <a:ext cx="291465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12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Pandas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10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column</a:t>
            </a:r>
            <a:r>
              <a:rPr lang="ko-KR" altLang="en-US" dirty="0" smtClean="0"/>
              <a:t>단위로 리스트를 만들어서 </a:t>
            </a:r>
            <a:r>
              <a:rPr lang="en-US" altLang="ko-KR" dirty="0" smtClean="0"/>
              <a:t>zip</a:t>
            </a:r>
            <a:r>
              <a:rPr lang="ko-KR" altLang="en-US" dirty="0" smtClean="0"/>
              <a:t>을 이용해서 순서쌍을 만들고 데이터를 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en-US" altLang="ko-KR" dirty="0" smtClean="0"/>
              <a:t>list/tuple</a:t>
            </a:r>
            <a:endParaRPr lang="ko-KR" altLang="en-US" dirty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24944"/>
            <a:ext cx="5513065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8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column</a:t>
            </a:r>
            <a:r>
              <a:rPr lang="ko-KR" altLang="en-US" dirty="0" smtClean="0"/>
              <a:t>단위로 리스트를 만들어서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대입해서  데이터를 생성하면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columns </a:t>
            </a:r>
            <a:r>
              <a:rPr lang="ko-KR" altLang="en-US" dirty="0" smtClean="0"/>
              <a:t>명으로 들어감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21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149572"/>
            <a:ext cx="3672408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01959"/>
            <a:ext cx="38100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497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/>
              <a:t>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columns </a:t>
            </a:r>
            <a:r>
              <a:rPr lang="ko-KR" altLang="en-US" dirty="0" smtClean="0"/>
              <a:t>정의한 순서대로 저장됨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추가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순서</a:t>
            </a:r>
            <a:endParaRPr lang="ko-KR" altLang="en-US" dirty="0"/>
          </a:p>
        </p:txBody>
      </p:sp>
      <p:pic>
        <p:nvPicPr>
          <p:cNvPr id="316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429000"/>
            <a:ext cx="47053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22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</a:t>
            </a:r>
            <a:r>
              <a:rPr lang="ko-KR" altLang="en-US" dirty="0" smtClean="0"/>
              <a:t>를 이용해서 생성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27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행</a:t>
            </a:r>
            <a:r>
              <a:rPr lang="en-US" altLang="ko-KR" dirty="0" smtClean="0"/>
              <a:t>(index)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열</a:t>
            </a:r>
            <a:r>
              <a:rPr lang="en-US" altLang="ko-KR" dirty="0" smtClean="0"/>
              <a:t>(column)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Series 1</a:t>
            </a:r>
            <a:r>
              <a:rPr lang="ko-KR" altLang="en-US" dirty="0" smtClean="0"/>
              <a:t>개로 생성</a:t>
            </a:r>
            <a:endParaRPr lang="ko-KR" altLang="en-US" dirty="0"/>
          </a:p>
        </p:txBody>
      </p:sp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7" y="2996952"/>
            <a:ext cx="5457825" cy="342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27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list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칼</a:t>
            </a:r>
            <a:r>
              <a:rPr lang="ko-KR" altLang="en-US" dirty="0"/>
              <a:t>럼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list(Series)</a:t>
            </a:r>
            <a:endParaRPr lang="ko-KR" altLang="en-US" dirty="0"/>
          </a:p>
        </p:txBody>
      </p:sp>
      <p:pic>
        <p:nvPicPr>
          <p:cNvPr id="309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740" y="3284984"/>
            <a:ext cx="54959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40152" y="3429000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로 생성시 행과 열이 바뀌므로 주의해야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53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으로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(Series) 1 </a:t>
            </a:r>
            <a:endParaRPr lang="ko-KR" altLang="en-US" dirty="0"/>
          </a:p>
        </p:txBody>
      </p:sp>
      <p:pic>
        <p:nvPicPr>
          <p:cNvPr id="385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005" y="3573016"/>
            <a:ext cx="360997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39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으로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(Series) 2 </a:t>
            </a:r>
            <a:endParaRPr lang="ko-KR" altLang="en-US" dirty="0"/>
          </a:p>
        </p:txBody>
      </p:sp>
      <p:pic>
        <p:nvPicPr>
          <p:cNvPr id="386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96952"/>
            <a:ext cx="704850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52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comprehension</a:t>
            </a:r>
            <a:r>
              <a:rPr lang="ko-KR" altLang="en-US" dirty="0" smtClean="0"/>
              <a:t>을 이용해서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생성하면 </a:t>
            </a:r>
            <a:r>
              <a:rPr lang="en-US" altLang="ko-KR" dirty="0" smtClean="0"/>
              <a:t>series 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으로 가고 </a:t>
            </a:r>
            <a:r>
              <a:rPr lang="en-US" altLang="ko-KR" dirty="0" smtClean="0"/>
              <a:t>series 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dict</a:t>
            </a:r>
            <a:r>
              <a:rPr lang="en-US" altLang="ko-KR" dirty="0"/>
              <a:t> </a:t>
            </a:r>
            <a:r>
              <a:rPr lang="en-US" altLang="ko-KR" dirty="0" smtClean="0"/>
              <a:t>comprehension </a:t>
            </a:r>
            <a:endParaRPr lang="ko-KR" altLang="en-US" dirty="0"/>
          </a:p>
        </p:txBody>
      </p:sp>
      <p:pic>
        <p:nvPicPr>
          <p:cNvPr id="387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1" y="3140968"/>
            <a:ext cx="67341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49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Index/columns </a:t>
            </a:r>
            <a:r>
              <a:rPr lang="ko-KR" altLang="en-US" dirty="0" smtClean="0"/>
              <a:t>대체하기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14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Pandas </a:t>
            </a:r>
            <a:r>
              <a:rPr lang="ko-KR" altLang="en-US" dirty="0" smtClean="0"/>
              <a:t>데이터 타입 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8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의 원소는 변경이 불가하지만 전체를 대체할 수 있음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index </a:t>
            </a:r>
            <a:r>
              <a:rPr lang="ko-KR" altLang="en-US" dirty="0" smtClean="0"/>
              <a:t>대체</a:t>
            </a:r>
            <a:endParaRPr lang="ko-KR" altLang="en-US" dirty="0"/>
          </a:p>
        </p:txBody>
      </p:sp>
      <p:pic>
        <p:nvPicPr>
          <p:cNvPr id="322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27176"/>
            <a:ext cx="3971925" cy="352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3888432" cy="4144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94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행에 이름을 부여</a:t>
            </a:r>
            <a:r>
              <a:rPr lang="en-US" altLang="ko-KR" dirty="0" smtClean="0"/>
              <a:t>(index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: index</a:t>
            </a:r>
            <a:r>
              <a:rPr lang="ko-KR" altLang="en-US" dirty="0" smtClean="0"/>
              <a:t> 이름 부여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61545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6" y="2852935"/>
            <a:ext cx="3962400" cy="348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39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기본적으로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명을 추가를 할 수 있지만 실제는 </a:t>
            </a:r>
            <a:r>
              <a:rPr lang="ko-KR" altLang="en-US" dirty="0" err="1" smtClean="0"/>
              <a:t>칼럼명이</a:t>
            </a:r>
            <a:r>
              <a:rPr lang="ko-KR" altLang="en-US" dirty="0" smtClean="0"/>
              <a:t> 대체되는 것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: column </a:t>
            </a:r>
            <a:r>
              <a:rPr lang="ko-KR" altLang="en-US" dirty="0" smtClean="0"/>
              <a:t>명 변경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805002" y="3179545"/>
            <a:ext cx="1748292" cy="2712240"/>
            <a:chOff x="971600" y="2672858"/>
            <a:chExt cx="1944216" cy="3218511"/>
          </a:xfrm>
        </p:grpSpPr>
        <p:sp>
          <p:nvSpPr>
            <p:cNvPr id="7" name="직사각형 6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76496" y="2672858"/>
              <a:ext cx="576064" cy="43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395430"/>
            <a:ext cx="23622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71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검</a:t>
            </a:r>
            <a:r>
              <a:rPr lang="ko-KR" altLang="en-US" dirty="0"/>
              <a:t>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79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칼럼명으로</a:t>
            </a:r>
            <a:r>
              <a:rPr lang="ko-KR" altLang="en-US" dirty="0" smtClean="0"/>
              <a:t> 조회하면 칼럼단위로 조회가 가능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칼럼명으로</a:t>
            </a:r>
            <a:r>
              <a:rPr lang="ko-KR" altLang="en-US" dirty="0" smtClean="0"/>
              <a:t> 조회</a:t>
            </a:r>
            <a:endParaRPr lang="ko-KR" altLang="en-US" dirty="0"/>
          </a:p>
        </p:txBody>
      </p:sp>
      <p:pic>
        <p:nvPicPr>
          <p:cNvPr id="3184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01008"/>
            <a:ext cx="38481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84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0968"/>
            <a:ext cx="248602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8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행에 이름을 부여</a:t>
            </a:r>
            <a:r>
              <a:rPr lang="en-US" altLang="ko-KR" dirty="0" smtClean="0"/>
              <a:t>(index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행 이름 부여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61545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6" y="2852935"/>
            <a:ext cx="3962400" cy="348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870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객체의 속성에 접근하는 것처럼 칼럼이름을 속성으로 표시해서 접근해 데이터 검색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속성형식 조회</a:t>
            </a:r>
            <a:endParaRPr lang="ko-KR" altLang="en-US" dirty="0"/>
          </a:p>
        </p:txBody>
      </p:sp>
      <p:pic>
        <p:nvPicPr>
          <p:cNvPr id="357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40968"/>
            <a:ext cx="385762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77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단일 열을 인덱스 </a:t>
            </a:r>
            <a:r>
              <a:rPr lang="ko-KR" altLang="en-US" dirty="0"/>
              <a:t>방식</a:t>
            </a:r>
            <a:r>
              <a:rPr lang="en-US" altLang="ko-KR" dirty="0"/>
              <a:t>([ 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: column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517741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47872" y="4015493"/>
            <a:ext cx="1062180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27717"/>
            <a:ext cx="3810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83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멀티 열은  </a:t>
            </a:r>
            <a:r>
              <a:rPr lang="ko-KR" altLang="en-US" dirty="0" err="1" smtClean="0"/>
              <a:t>슬라이스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(</a:t>
            </a:r>
            <a:r>
              <a:rPr lang="en-US" altLang="ko-KR" dirty="0"/>
              <a:t>[ </a:t>
            </a:r>
            <a:r>
              <a:rPr lang="en-US" altLang="ko-KR" dirty="0" smtClean="0"/>
              <a:t>[ , ] ])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 smtClean="0"/>
              <a:t>을 사용하지만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리스트로 작성해서 검색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: multi column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118363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892123" y="392854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3743325" cy="382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17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논리식 접근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차원의 데이터를 관리하는 컨테이너이면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타입처럼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가 항상 연계되어 처리</a:t>
            </a:r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25555" y="4235337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25555" y="497157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57914" y="3651377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</a:t>
            </a:r>
            <a:r>
              <a:rPr lang="en-US" altLang="ko-KR" dirty="0" smtClean="0"/>
              <a:t>ndex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625555" y="570781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10800000">
            <a:off x="1278300" y="4441256"/>
            <a:ext cx="303406" cy="1761150"/>
          </a:xfrm>
          <a:prstGeom prst="rightBrace">
            <a:avLst>
              <a:gd name="adj1" fmla="val 5498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713820" y="4449480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713820" y="5130867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710348" y="5842382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076056" y="3678914"/>
            <a:ext cx="36724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data: </a:t>
            </a:r>
            <a:r>
              <a:rPr lang="ko-KR" altLang="en-US" dirty="0" smtClean="0"/>
              <a:t>실제 데이터 값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index : </a:t>
            </a:r>
            <a:r>
              <a:rPr lang="ko-KR" altLang="en-US" dirty="0" smtClean="0"/>
              <a:t>데이터를 접근할 정보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index.name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도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을 지정할 수 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dtypes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데이터들의 타입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name : 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29871" y="3651377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values</a:t>
            </a:r>
            <a:endParaRPr lang="ko-KR" altLang="en-US" dirty="0"/>
          </a:p>
        </p:txBody>
      </p:sp>
      <p:sp>
        <p:nvSpPr>
          <p:cNvPr id="6" name="오른쪽 중괄호 5"/>
          <p:cNvSpPr/>
          <p:nvPr/>
        </p:nvSpPr>
        <p:spPr>
          <a:xfrm>
            <a:off x="3351319" y="4441256"/>
            <a:ext cx="360040" cy="1812690"/>
          </a:xfrm>
          <a:prstGeom prst="rightBrace">
            <a:avLst>
              <a:gd name="adj1" fmla="val 3943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11359" y="5269366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dtypes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148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논리식을 표현하면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일 경우 출력됨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논리식</a:t>
            </a:r>
            <a:endParaRPr lang="ko-KR" altLang="en-US" dirty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994" y="2708920"/>
            <a:ext cx="5353050" cy="362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24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r>
              <a:rPr lang="en-US" altLang="ko-KR" dirty="0"/>
              <a:t> Fancy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3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[[“</a:t>
            </a:r>
            <a:r>
              <a:rPr lang="ko-KR" altLang="en-US" dirty="0" smtClean="0"/>
              <a:t>칼럼 위치</a:t>
            </a:r>
            <a:r>
              <a:rPr lang="en-US" altLang="ko-KR" dirty="0" smtClean="0"/>
              <a:t>”]]</a:t>
            </a:r>
            <a:r>
              <a:rPr lang="ko-KR" altLang="en-US" dirty="0" smtClean="0"/>
              <a:t>로 조회하면  칼럼 기준으로 접근해서 데이터 검색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칼럼위</a:t>
            </a:r>
            <a:r>
              <a:rPr lang="ko-KR" altLang="en-US" dirty="0"/>
              <a:t>치</a:t>
            </a:r>
          </a:p>
        </p:txBody>
      </p:sp>
      <p:pic>
        <p:nvPicPr>
          <p:cNvPr id="355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636912"/>
            <a:ext cx="4029075" cy="392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27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여러 개의 칼럼</a:t>
            </a:r>
            <a:r>
              <a:rPr lang="en-US" altLang="ko-KR" dirty="0" smtClean="0"/>
              <a:t>([[</a:t>
            </a:r>
            <a:r>
              <a:rPr lang="ko-KR" altLang="en-US" dirty="0" smtClean="0"/>
              <a:t>칼럼위치</a:t>
            </a:r>
            <a:r>
              <a:rPr lang="en-US" altLang="ko-KR" dirty="0" smtClean="0"/>
              <a:t>]])</a:t>
            </a:r>
            <a:r>
              <a:rPr lang="ko-KR" altLang="en-US" dirty="0" smtClean="0"/>
              <a:t>을 기준으로 접근해서 데이터 검색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여러개</a:t>
            </a:r>
            <a:r>
              <a:rPr lang="ko-KR" altLang="en-US" dirty="0" smtClean="0"/>
              <a:t> 칼럼위</a:t>
            </a:r>
            <a:r>
              <a:rPr lang="ko-KR" altLang="en-US" dirty="0"/>
              <a:t>치</a:t>
            </a:r>
          </a:p>
        </p:txBody>
      </p:sp>
      <p:pic>
        <p:nvPicPr>
          <p:cNvPr id="356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80928"/>
            <a:ext cx="3829050" cy="389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7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 smtClean="0"/>
              <a:t>함수 </a:t>
            </a:r>
            <a:r>
              <a:rPr lang="ko-KR" altLang="en-US" dirty="0"/>
              <a:t>및 </a:t>
            </a:r>
            <a:r>
              <a:rPr lang="ko-KR" altLang="en-US" dirty="0" err="1"/>
              <a:t>메소드</a:t>
            </a:r>
            <a:r>
              <a:rPr lang="ko-KR" altLang="en-US" dirty="0"/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124513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동일 규칙 함수나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지원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Pandas</a:t>
            </a:r>
            <a:r>
              <a:rPr lang="ko-KR" altLang="en-US" dirty="0" smtClean="0"/>
              <a:t>도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동일 이름으로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마다 정의되어있고 처리 방식도 유사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</a:t>
            </a:r>
            <a:r>
              <a:rPr lang="ko-KR" altLang="en-US" dirty="0"/>
              <a:t>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573016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Series class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메소</a:t>
            </a:r>
            <a:r>
              <a:rPr lang="ko-KR" altLang="en-US" dirty="0" err="1">
                <a:solidFill>
                  <a:schemeClr val="tx1"/>
                </a:solidFill>
              </a:rPr>
              <a:t>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44008" y="3548675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DataFrame</a:t>
            </a:r>
            <a:r>
              <a:rPr lang="en-US" altLang="ko-KR" dirty="0" smtClean="0">
                <a:solidFill>
                  <a:schemeClr val="tx1"/>
                </a:solidFill>
              </a:rPr>
              <a:t> class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메소</a:t>
            </a:r>
            <a:r>
              <a:rPr lang="ko-KR" altLang="en-US" dirty="0" err="1">
                <a:solidFill>
                  <a:schemeClr val="tx1"/>
                </a:solidFill>
              </a:rPr>
              <a:t>드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5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벗어나면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No Index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2708920"/>
            <a:ext cx="589597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81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벗어나도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발생하지 않으려면 </a:t>
            </a:r>
            <a:r>
              <a:rPr lang="en-US" altLang="ko-KR" dirty="0" smtClean="0"/>
              <a:t>get()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범위를 초과할 경우 사용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get()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140968"/>
            <a:ext cx="4104456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72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벗어나면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조회 </a:t>
            </a:r>
            <a:r>
              <a:rPr lang="en-US" altLang="ko-KR" dirty="0" smtClean="0"/>
              <a:t>: No Index</a:t>
            </a:r>
            <a:endParaRPr lang="ko-KR" altLang="en-US" dirty="0"/>
          </a:p>
        </p:txBody>
      </p:sp>
      <p:pic>
        <p:nvPicPr>
          <p:cNvPr id="359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2780928"/>
            <a:ext cx="458152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3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차원의 데이터를 관리하는 </a:t>
            </a:r>
            <a:r>
              <a:rPr lang="ko-KR" altLang="en-US" dirty="0" err="1" smtClean="0"/>
              <a:t>컨터이너이며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등을 별도로 정의할 수 있음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 생성</a:t>
            </a:r>
            <a:endParaRPr lang="ko-KR" altLang="en-US" dirty="0"/>
          </a:p>
        </p:txBody>
      </p:sp>
      <p:pic>
        <p:nvPicPr>
          <p:cNvPr id="293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553402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27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벗어나도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발생하지 않으려면 </a:t>
            </a:r>
            <a:r>
              <a:rPr lang="en-US" altLang="ko-KR" dirty="0" smtClean="0"/>
              <a:t>get()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범위를 초과할 경우 사용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ko-KR" altLang="en-US" dirty="0" smtClean="0"/>
              <a:t> 조회 </a:t>
            </a:r>
            <a:r>
              <a:rPr lang="en-US" altLang="ko-KR" dirty="0" smtClean="0"/>
              <a:t>: get()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3584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39624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40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복사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96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Serise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색인은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를 보여주므로 별도의 복사본이 필요한 경우 반드시 </a:t>
            </a:r>
            <a:r>
              <a:rPr lang="en-US" altLang="ko-KR" dirty="0" smtClean="0"/>
              <a:t>copy</a:t>
            </a:r>
            <a:r>
              <a:rPr lang="ko-KR" altLang="en-US" dirty="0" smtClean="0"/>
              <a:t>해서 사용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복사본을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만들고 갱신처리</a:t>
            </a:r>
            <a:endParaRPr lang="ko-KR" altLang="en-US" dirty="0"/>
          </a:p>
        </p:txBody>
      </p:sp>
      <p:pic>
        <p:nvPicPr>
          <p:cNvPr id="380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32385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9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11226"/>
            <a:ext cx="32480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35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copy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생성하면 다른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생성되지만 값을 비교</a:t>
            </a:r>
            <a:r>
              <a:rPr lang="en-US" altLang="ko-KR" dirty="0" smtClean="0"/>
              <a:t>(==)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인스턴스비교</a:t>
            </a:r>
            <a:r>
              <a:rPr lang="en-US" altLang="ko-KR" dirty="0" smtClean="0"/>
              <a:t>(is)</a:t>
            </a:r>
            <a:r>
              <a:rPr lang="ko-KR" altLang="en-US" dirty="0" smtClean="0"/>
              <a:t>는 다른 결과가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카피 후 생성 </a:t>
            </a:r>
            <a:r>
              <a:rPr lang="en-US" altLang="ko-KR" dirty="0" smtClean="0"/>
              <a:t>: copy</a:t>
            </a:r>
            <a:endParaRPr lang="ko-KR" altLang="en-US" dirty="0"/>
          </a:p>
        </p:txBody>
      </p:sp>
      <p:pic>
        <p:nvPicPr>
          <p:cNvPr id="366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864" y="3284984"/>
            <a:ext cx="581977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88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copy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생성하면 다른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생성되지만 값을 비교</a:t>
            </a:r>
            <a:r>
              <a:rPr lang="en-US" altLang="ko-KR" dirty="0" smtClean="0"/>
              <a:t>(==)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인스턴스비교</a:t>
            </a:r>
            <a:r>
              <a:rPr lang="en-US" altLang="ko-KR" dirty="0" smtClean="0"/>
              <a:t>(is)</a:t>
            </a:r>
            <a:r>
              <a:rPr lang="ko-KR" altLang="en-US" dirty="0" smtClean="0"/>
              <a:t>는 다른 결과가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카피 후 생성 </a:t>
            </a:r>
            <a:r>
              <a:rPr lang="en-US" altLang="ko-KR" dirty="0" smtClean="0"/>
              <a:t>: copy</a:t>
            </a:r>
            <a:endParaRPr lang="ko-KR" altLang="en-US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2852936"/>
            <a:ext cx="6336704" cy="3774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7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5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하나의 칼럼을 기준으로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화해서 칼럼들에 대한 연산 처리</a:t>
            </a:r>
            <a:endParaRPr lang="en-US" altLang="ko-KR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803966"/>
              </p:ext>
            </p:extLst>
          </p:nvPr>
        </p:nvGraphicFramePr>
        <p:xfrm>
          <a:off x="2123728" y="3224394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591028"/>
              </p:ext>
            </p:extLst>
          </p:nvPr>
        </p:nvGraphicFramePr>
        <p:xfrm>
          <a:off x="2123728" y="5200985"/>
          <a:ext cx="1584176" cy="1080169"/>
        </p:xfrm>
        <a:graphic>
          <a:graphicData uri="http://schemas.openxmlformats.org/drawingml/2006/table">
            <a:tbl>
              <a:tblPr/>
              <a:tblGrid>
                <a:gridCol w="576064"/>
                <a:gridCol w="504056"/>
                <a:gridCol w="504056"/>
              </a:tblGrid>
              <a:tr h="317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/>
                      </a:r>
                      <a:br>
                        <a:rPr lang="en-US" sz="800" b="1" dirty="0">
                          <a:effectLst/>
                        </a:rPr>
                      </a:b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 smtClean="0">
                          <a:effectLst/>
                        </a:rPr>
                        <a:t>one</a:t>
                      </a: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2601492" y="4520538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731036"/>
              </p:ext>
            </p:extLst>
          </p:nvPr>
        </p:nvGraphicFramePr>
        <p:xfrm>
          <a:off x="5508104" y="3257652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" name="아래쪽 화살표 9"/>
          <p:cNvSpPr/>
          <p:nvPr/>
        </p:nvSpPr>
        <p:spPr>
          <a:xfrm>
            <a:off x="5985868" y="4553796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477235"/>
              </p:ext>
            </p:extLst>
          </p:nvPr>
        </p:nvGraphicFramePr>
        <p:xfrm>
          <a:off x="5508104" y="5322912"/>
          <a:ext cx="1656186" cy="914400"/>
        </p:xfrm>
        <a:graphic>
          <a:graphicData uri="http://schemas.openxmlformats.org/drawingml/2006/table">
            <a:tbl>
              <a:tblPr/>
              <a:tblGrid>
                <a:gridCol w="552062"/>
                <a:gridCol w="552062"/>
                <a:gridCol w="552062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12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0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Apply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내부 함수를 모든 원소에 대해 계산을 처리함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원소에 적용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99573" y="3642358"/>
            <a:ext cx="3000490" cy="2384905"/>
            <a:chOff x="4198004" y="3369454"/>
            <a:chExt cx="3936594" cy="2945896"/>
          </a:xfrm>
        </p:grpSpPr>
        <p:sp>
          <p:nvSpPr>
            <p:cNvPr id="7" name="직사각형 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1" name="오른쪽 중괄호 20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19672" y="2708920"/>
            <a:ext cx="58326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df.apply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79912" y="44118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Apply </a:t>
            </a:r>
            <a:r>
              <a:rPr lang="ko-KR" altLang="en-US" sz="1400" dirty="0" err="1" smtClean="0"/>
              <a:t>메소드</a:t>
            </a:r>
            <a:endParaRPr lang="ko-KR" alt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635896" y="547615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func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df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원소값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넣어 전체 값을 전환</a:t>
            </a:r>
            <a:endParaRPr lang="ko-KR" altLang="en-US" sz="1400" dirty="0"/>
          </a:p>
        </p:txBody>
      </p:sp>
      <p:sp>
        <p:nvSpPr>
          <p:cNvPr id="29" name="아래쪽 화살표 28"/>
          <p:cNvSpPr/>
          <p:nvPr/>
        </p:nvSpPr>
        <p:spPr>
          <a:xfrm rot="16200000">
            <a:off x="4572000" y="4581128"/>
            <a:ext cx="484632" cy="94691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5580112" y="3681254"/>
            <a:ext cx="3000490" cy="2384905"/>
            <a:chOff x="4198004" y="3369454"/>
            <a:chExt cx="3936594" cy="2945896"/>
          </a:xfrm>
        </p:grpSpPr>
        <p:sp>
          <p:nvSpPr>
            <p:cNvPr id="31" name="직사각형 30"/>
            <p:cNvSpPr/>
            <p:nvPr/>
          </p:nvSpPr>
          <p:spPr>
            <a:xfrm>
              <a:off x="6087386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99652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087386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99652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087386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799652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519457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19457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519457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오른쪽 중괄호 41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3" name="오른쪽 중괄호 42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344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/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1697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err="1" smtClean="0"/>
              <a:t>인스턴스들이</a:t>
            </a:r>
            <a:r>
              <a:rPr lang="ko-KR" altLang="en-US" dirty="0" smtClean="0"/>
              <a:t> 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칼럼으로 들어가는 구조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명이 되어야 하고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처리 </a:t>
            </a:r>
            <a:endParaRPr lang="en-US" altLang="ko-KR" dirty="0" smtClean="0"/>
          </a:p>
        </p:txBody>
      </p:sp>
      <p:sp>
        <p:nvSpPr>
          <p:cNvPr id="41" name="슬라이드 번호 개체 틀 4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788024" y="3354248"/>
            <a:ext cx="3130550" cy="2416745"/>
            <a:chOff x="1547664" y="3525878"/>
            <a:chExt cx="4354686" cy="2867858"/>
          </a:xfrm>
        </p:grpSpPr>
        <p:sp>
          <p:nvSpPr>
            <p:cNvPr id="4" name="직사각형 3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47664" y="5349846"/>
              <a:ext cx="14541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Index(</a:t>
              </a:r>
              <a:r>
                <a:rPr lang="ko-KR" altLang="en-US" sz="1200" dirty="0" smtClean="0"/>
                <a:t>행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39952" y="3525878"/>
              <a:ext cx="1732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Column(</a:t>
              </a:r>
              <a:r>
                <a:rPr lang="ko-KR" altLang="en-US" sz="1200" dirty="0" smtClean="0"/>
                <a:t>열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87210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87210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287210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오른쪽 중괄호 5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오른쪽 중괄호 22"/>
            <p:cNvSpPr/>
            <p:nvPr/>
          </p:nvSpPr>
          <p:spPr>
            <a:xfrm rot="16200000">
              <a:off x="4707083" y="3248120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90385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35030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54834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3559" y="4515446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53559" y="5249834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24545" y="5971607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477679" y="3074337"/>
            <a:ext cx="1944216" cy="3261445"/>
            <a:chOff x="1962092" y="2924944"/>
            <a:chExt cx="1944216" cy="4171649"/>
          </a:xfrm>
        </p:grpSpPr>
        <p:grpSp>
          <p:nvGrpSpPr>
            <p:cNvPr id="15" name="그룹 14"/>
            <p:cNvGrpSpPr/>
            <p:nvPr/>
          </p:nvGrpSpPr>
          <p:grpSpPr>
            <a:xfrm>
              <a:off x="1962092" y="2924944"/>
              <a:ext cx="1944216" cy="1297899"/>
              <a:chOff x="1979712" y="2924944"/>
              <a:chExt cx="1944216" cy="1297899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2088083" y="3201363"/>
                <a:ext cx="1835845" cy="875286"/>
                <a:chOff x="1257914" y="3374524"/>
                <a:chExt cx="3773406" cy="2959808"/>
              </a:xfrm>
            </p:grpSpPr>
            <p:sp>
              <p:nvSpPr>
                <p:cNvPr id="27" name="직사각형 26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1257914" y="3374528"/>
                  <a:ext cx="1171957" cy="4867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4" name="오른쪽 중괄호 33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219213" y="3374524"/>
                  <a:ext cx="1417404" cy="7569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39" name="오른쪽 중괄호 38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711359" y="5269366"/>
                  <a:ext cx="1319961" cy="10649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1962092" y="4361819"/>
              <a:ext cx="1944216" cy="1297899"/>
              <a:chOff x="1979712" y="2924944"/>
              <a:chExt cx="1944216" cy="1297899"/>
            </a:xfrm>
          </p:grpSpPr>
          <p:grpSp>
            <p:nvGrpSpPr>
              <p:cNvPr id="68" name="그룹 67"/>
              <p:cNvGrpSpPr/>
              <p:nvPr/>
            </p:nvGrpSpPr>
            <p:grpSpPr>
              <a:xfrm>
                <a:off x="2088083" y="3231166"/>
                <a:ext cx="1835845" cy="845478"/>
                <a:chOff x="1257914" y="3475323"/>
                <a:chExt cx="3773406" cy="2859014"/>
              </a:xfrm>
            </p:grpSpPr>
            <p:sp>
              <p:nvSpPr>
                <p:cNvPr id="71" name="직사각형 70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1257914" y="3475327"/>
                  <a:ext cx="1171957" cy="4867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5" name="오른쪽 중괄호 74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2219213" y="3475323"/>
                  <a:ext cx="1417404" cy="7569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80" name="오른쪽 중괄호 79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711359" y="5269369"/>
                  <a:ext cx="1319961" cy="1064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69" name="직사각형 68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1962092" y="5798694"/>
              <a:ext cx="1944216" cy="1297899"/>
              <a:chOff x="1979712" y="2924944"/>
              <a:chExt cx="1944216" cy="1297899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2088083" y="3175852"/>
                <a:ext cx="1835845" cy="900791"/>
                <a:chOff x="1257914" y="3288278"/>
                <a:chExt cx="3773406" cy="3046059"/>
              </a:xfrm>
            </p:grpSpPr>
            <p:sp>
              <p:nvSpPr>
                <p:cNvPr id="86" name="직사각형 85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1257914" y="3288282"/>
                  <a:ext cx="1171957" cy="4867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89" name="직사각형 88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0" name="오른쪽 중괄호 89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2219213" y="3288278"/>
                  <a:ext cx="1417404" cy="7569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95" name="오른쪽 중괄호 94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3711359" y="5269368"/>
                  <a:ext cx="1319961" cy="10649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84" name="직사각형 83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</p:grpSp>
      <p:sp>
        <p:nvSpPr>
          <p:cNvPr id="19" name="오른쪽 화살표 18"/>
          <p:cNvSpPr/>
          <p:nvPr/>
        </p:nvSpPr>
        <p:spPr>
          <a:xfrm>
            <a:off x="3707904" y="4437112"/>
            <a:ext cx="978408" cy="74459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3707904" y="3615732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Series</a:t>
            </a:r>
            <a:r>
              <a:rPr lang="ko-KR" altLang="en-US" dirty="0" smtClean="0"/>
              <a:t>에서 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669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함수 사용하기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40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 그리기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eries</a:t>
            </a:r>
            <a:endParaRPr lang="ko-KR" altLang="en-US" dirty="0"/>
          </a:p>
        </p:txBody>
      </p:sp>
      <p:pic>
        <p:nvPicPr>
          <p:cNvPr id="3829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6"/>
            <a:ext cx="341947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9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2852936"/>
            <a:ext cx="3816424" cy="362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73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 그리기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endParaRPr lang="ko-KR" altLang="en-US" dirty="0"/>
          </a:p>
        </p:txBody>
      </p:sp>
      <p:pic>
        <p:nvPicPr>
          <p:cNvPr id="384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35814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4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24944"/>
            <a:ext cx="4195464" cy="349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77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14348" y="1268760"/>
            <a:ext cx="7643866" cy="2374554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en-US" altLang="ko-KR" dirty="0" smtClean="0"/>
              <a:t>Pandas Series</a:t>
            </a:r>
            <a:r>
              <a:rPr lang="en-US" altLang="ko-KR" dirty="0"/>
              <a:t>/</a:t>
            </a:r>
            <a:br>
              <a:rPr lang="en-US" altLang="ko-KR" dirty="0"/>
            </a:b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기초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25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변</a:t>
            </a:r>
            <a:r>
              <a:rPr lang="ko-KR" altLang="en-US" dirty="0"/>
              <a:t>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39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index, </a:t>
            </a:r>
            <a:r>
              <a:rPr lang="ko-KR" altLang="en-US" dirty="0" smtClean="0"/>
              <a:t>원소는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에 보관됨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구조 속성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101594"/>
              </p:ext>
            </p:extLst>
          </p:nvPr>
        </p:nvGraphicFramePr>
        <p:xfrm>
          <a:off x="5292080" y="3150475"/>
          <a:ext cx="3672408" cy="2162608"/>
        </p:xfrm>
        <a:graphic>
          <a:graphicData uri="http://schemas.openxmlformats.org/drawingml/2006/table">
            <a:tbl>
              <a:tblPr/>
              <a:tblGrid>
                <a:gridCol w="979309"/>
                <a:gridCol w="269309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95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effectLst/>
                        </a:rPr>
                        <a:t>Series </a:t>
                      </a:r>
                      <a:r>
                        <a:rPr lang="ko-KR" altLang="en-US" sz="1100" dirty="0" err="1" smtClean="0">
                          <a:effectLst/>
                        </a:rPr>
                        <a:t>인스턴스에</a:t>
                      </a:r>
                      <a:r>
                        <a:rPr lang="ko-KR" altLang="en-US" sz="1100" dirty="0" smtClean="0">
                          <a:effectLst/>
                        </a:rPr>
                        <a:t> 대한 이름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500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ko-KR" altLang="en-US" sz="1100" dirty="0" smtClean="0">
                          <a:effectLst/>
                        </a:rPr>
                        <a:t>의 행렬 형태를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데이터 타입을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차원에 대한 정보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effectLst/>
                        </a:rPr>
                        <a:t> strides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데이터를 구성하는 총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index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생성된 행에 대한 </a:t>
                      </a:r>
                      <a:r>
                        <a:rPr lang="en-US" altLang="ko-KR" sz="1100" dirty="0" smtClean="0">
                          <a:effectLst/>
                        </a:rPr>
                        <a:t>index</a:t>
                      </a:r>
                      <a:r>
                        <a:rPr lang="ko-KR" altLang="en-US" sz="1100" dirty="0" smtClean="0">
                          <a:effectLst/>
                        </a:rPr>
                        <a:t>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실제 </a:t>
                      </a:r>
                      <a:r>
                        <a:rPr lang="en-US" altLang="ko-KR" sz="1100" dirty="0" smtClean="0">
                          <a:effectLst/>
                        </a:rPr>
                        <a:t>data</a:t>
                      </a:r>
                      <a:r>
                        <a:rPr lang="ko-KR" altLang="en-US" sz="1100" dirty="0" smtClean="0">
                          <a:effectLst/>
                        </a:rPr>
                        <a:t>를 </a:t>
                      </a:r>
                      <a:r>
                        <a:rPr lang="en-US" sz="1100" dirty="0" err="1" smtClean="0">
                          <a:effectLst/>
                        </a:rPr>
                        <a:t>Numpy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로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08920"/>
            <a:ext cx="4608512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14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원소의 개수는 타입 등 추가 정보를 보관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구조 속성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391205"/>
              </p:ext>
            </p:extLst>
          </p:nvPr>
        </p:nvGraphicFramePr>
        <p:xfrm>
          <a:off x="5076056" y="3284984"/>
          <a:ext cx="3960440" cy="2312369"/>
        </p:xfrm>
        <a:graphic>
          <a:graphicData uri="http://schemas.openxmlformats.org/drawingml/2006/table">
            <a:tbl>
              <a:tblPr/>
              <a:tblGrid>
                <a:gridCol w="720080"/>
                <a:gridCol w="3240360"/>
              </a:tblGrid>
              <a:tr h="34011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5885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원소들의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Return the </a:t>
                      </a:r>
                      <a:r>
                        <a:rPr lang="en-US" sz="1100" dirty="0" err="1">
                          <a:effectLst/>
                        </a:rPr>
                        <a:t>ftypes</a:t>
                      </a:r>
                      <a:r>
                        <a:rPr lang="en-US" sz="1100" dirty="0">
                          <a:effectLst/>
                        </a:rPr>
                        <a:t> (indication of sparse/dense and </a:t>
                      </a:r>
                      <a:r>
                        <a:rPr lang="en-US" sz="1100" dirty="0" err="1">
                          <a:effectLst/>
                        </a:rPr>
                        <a:t>dtype</a:t>
                      </a:r>
                      <a:r>
                        <a:rPr lang="en-US" sz="11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5885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axes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축을 접근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100" dirty="0" smtClean="0">
                          <a:effectLst/>
                        </a:rPr>
                        <a:t>True  </a:t>
                      </a:r>
                      <a:r>
                        <a:rPr lang="ko-KR" altLang="en-US" sz="11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100" dirty="0" smtClean="0">
                          <a:effectLst/>
                        </a:rPr>
                        <a:t>False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base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기본 데이터의 메모리를 공유하는 경우에는 기본 객체를 반환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94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12976"/>
            <a:ext cx="4248471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7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Axes(</a:t>
            </a:r>
            <a:r>
              <a:rPr lang="ko-KR" altLang="en-US" sz="2800" dirty="0" smtClean="0"/>
              <a:t>축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은 </a:t>
            </a:r>
            <a:r>
              <a:rPr lang="en-US" altLang="ko-KR" sz="2800" dirty="0" smtClean="0"/>
              <a:t>Index</a:t>
            </a:r>
            <a:r>
              <a:rPr lang="ko-KR" altLang="en-US" sz="2800" dirty="0" smtClean="0"/>
              <a:t>클래스에 대한 정보를 가지고 있고</a:t>
            </a:r>
            <a:r>
              <a:rPr lang="en-US" altLang="ko-KR" sz="2800" dirty="0" smtClean="0"/>
              <a:t>, index(0)</a:t>
            </a:r>
            <a:r>
              <a:rPr lang="ko-KR" altLang="en-US" sz="2800" dirty="0" smtClean="0"/>
              <a:t>에 대한 </a:t>
            </a:r>
            <a:r>
              <a:rPr lang="en-US" altLang="ko-KR" sz="2800" dirty="0" smtClean="0"/>
              <a:t>labels</a:t>
            </a:r>
            <a:r>
              <a:rPr lang="ko-KR" altLang="en-US" sz="2800" dirty="0" smtClean="0"/>
              <a:t>구성에 대한 축을 관리</a:t>
            </a:r>
            <a:endParaRPr lang="en-US" altLang="ko-KR" sz="28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attribute : a</a:t>
            </a:r>
            <a:r>
              <a:rPr lang="en-US" altLang="ko-KR" dirty="0" smtClean="0"/>
              <a:t>xes</a:t>
            </a:r>
            <a:endParaRPr lang="ko-KR" altLang="en-US" dirty="0"/>
          </a:p>
        </p:txBody>
      </p:sp>
      <p:pic>
        <p:nvPicPr>
          <p:cNvPr id="379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861048"/>
            <a:ext cx="33051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63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변환 속성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933561"/>
              </p:ext>
            </p:extLst>
          </p:nvPr>
        </p:nvGraphicFramePr>
        <p:xfrm>
          <a:off x="5076056" y="2996952"/>
          <a:ext cx="3456384" cy="1189113"/>
        </p:xfrm>
        <a:graphic>
          <a:graphicData uri="http://schemas.openxmlformats.org/drawingml/2006/table">
            <a:tbl>
              <a:tblPr/>
              <a:tblGrid>
                <a:gridCol w="628434"/>
                <a:gridCol w="2827950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57065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열을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95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2636912"/>
            <a:ext cx="4176464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61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내부구조 </a:t>
            </a:r>
            <a:r>
              <a:rPr lang="ko-KR" altLang="en-US" dirty="0"/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14506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행렬구조를 가지는 데이터 구조이고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이 별도의 명을 가지고</a:t>
            </a:r>
            <a:r>
              <a:rPr lang="en-US" altLang="ko-KR" dirty="0" smtClean="0"/>
              <a:t>, column</a:t>
            </a:r>
            <a:r>
              <a:rPr lang="ko-KR" altLang="en-US" dirty="0" smtClean="0"/>
              <a:t>별로 다른 데이터 타입을 가질 수 있음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78382" y="3564908"/>
            <a:ext cx="2808312" cy="2209656"/>
            <a:chOff x="1547664" y="3525878"/>
            <a:chExt cx="4354686" cy="2889245"/>
          </a:xfrm>
        </p:grpSpPr>
        <p:sp>
          <p:nvSpPr>
            <p:cNvPr id="4" name="직사각형 3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47664" y="5349846"/>
              <a:ext cx="1454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Index(</a:t>
              </a:r>
              <a:r>
                <a:rPr lang="ko-KR" altLang="en-US" sz="1200" dirty="0" smtClean="0"/>
                <a:t>행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39952" y="3525878"/>
              <a:ext cx="173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Column(</a:t>
              </a:r>
              <a:r>
                <a:rPr lang="ko-KR" altLang="en-US" sz="1200" dirty="0" smtClean="0"/>
                <a:t>열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87210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87210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287210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오른쪽 중괄호 5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오른쪽 중괄호 22"/>
            <p:cNvSpPr/>
            <p:nvPr/>
          </p:nvSpPr>
          <p:spPr>
            <a:xfrm rot="16200000">
              <a:off x="4707083" y="3248120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90387" y="4276206"/>
              <a:ext cx="647515" cy="28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col1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35030" y="4276206"/>
              <a:ext cx="647515" cy="28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col2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54835" y="4276206"/>
              <a:ext cx="647515" cy="28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col3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47246" y="4515447"/>
              <a:ext cx="477252" cy="4435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800" dirty="0" smtClean="0"/>
                <a:t>row1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47246" y="5249834"/>
              <a:ext cx="477252" cy="4435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800" dirty="0" smtClean="0"/>
                <a:t>row2</a:t>
              </a:r>
              <a:endParaRPr lang="ko-KR" altLang="en-US" sz="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18232" y="5971607"/>
              <a:ext cx="477252" cy="4435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800" dirty="0" smtClean="0"/>
                <a:t>row3</a:t>
              </a:r>
              <a:endParaRPr lang="ko-KR" altLang="en-US" sz="800" dirty="0"/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681301"/>
            <a:ext cx="4896544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985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7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blocks, ix, </a:t>
            </a:r>
            <a:r>
              <a:rPr lang="en-US" altLang="ko-KR" dirty="0" err="1" smtClean="0"/>
              <a:t>iat,at,iloc,loc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다양한 접근 방안을 제공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  <p:pic>
        <p:nvPicPr>
          <p:cNvPr id="3624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2636912"/>
            <a:ext cx="6181725" cy="383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9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: block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22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변환처리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 변환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 blocks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683568" y="2997493"/>
            <a:ext cx="4104456" cy="3165471"/>
            <a:chOff x="899592" y="2997493"/>
            <a:chExt cx="7722300" cy="3165471"/>
          </a:xfrm>
        </p:grpSpPr>
        <p:grpSp>
          <p:nvGrpSpPr>
            <p:cNvPr id="13" name="그룹 12"/>
            <p:cNvGrpSpPr/>
            <p:nvPr/>
          </p:nvGrpSpPr>
          <p:grpSpPr>
            <a:xfrm>
              <a:off x="899592" y="3707351"/>
              <a:ext cx="3463561" cy="2233237"/>
              <a:chOff x="899592" y="3338019"/>
              <a:chExt cx="3463561" cy="260256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992998" y="4639141"/>
                <a:ext cx="1370155" cy="322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 smtClean="0"/>
                  <a:t>dtypes</a:t>
                </a:r>
                <a:endParaRPr lang="ko-KR" altLang="en-US" sz="1200" dirty="0"/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899592" y="3338019"/>
                <a:ext cx="2453445" cy="2602569"/>
                <a:chOff x="5540105" y="3089693"/>
                <a:chExt cx="2453445" cy="2602569"/>
              </a:xfrm>
            </p:grpSpPr>
            <p:sp>
              <p:nvSpPr>
                <p:cNvPr id="4" name="직사각형 3"/>
                <p:cNvSpPr/>
                <p:nvPr/>
              </p:nvSpPr>
              <p:spPr>
                <a:xfrm>
                  <a:off x="6907746" y="3673653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907746" y="4409892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540105" y="3089693"/>
                  <a:ext cx="1171957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i</a:t>
                  </a:r>
                  <a:r>
                    <a:rPr lang="en-US" altLang="ko-KR" sz="1200" dirty="0" smtClean="0"/>
                    <a:t>ndex</a:t>
                  </a:r>
                  <a:endParaRPr lang="ko-KR" altLang="en-US" sz="1200" dirty="0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6907746" y="5146132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23" name="오른쪽 중괄호 22"/>
                <p:cNvSpPr/>
                <p:nvPr/>
              </p:nvSpPr>
              <p:spPr>
                <a:xfrm rot="10800000">
                  <a:off x="5560491" y="3879572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5996011" y="3887796"/>
                  <a:ext cx="647515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0</a:t>
                  </a:r>
                  <a:endParaRPr lang="ko-KR" altLang="en-US" sz="1200" dirty="0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5996011" y="4569183"/>
                  <a:ext cx="647515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1</a:t>
                  </a:r>
                  <a:endParaRPr lang="ko-KR" alt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5992538" y="5280698"/>
                  <a:ext cx="647515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2</a:t>
                  </a:r>
                  <a:endParaRPr lang="ko-KR" altLang="en-US" sz="1200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712062" y="3089693"/>
                  <a:ext cx="1171957" cy="322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values</a:t>
                  </a:r>
                  <a:endParaRPr lang="ko-KR" altLang="en-US" sz="1200" dirty="0"/>
                </a:p>
              </p:txBody>
            </p:sp>
            <p:sp>
              <p:nvSpPr>
                <p:cNvPr id="6" name="오른쪽 중괄호 5"/>
                <p:cNvSpPr/>
                <p:nvPr/>
              </p:nvSpPr>
              <p:spPr>
                <a:xfrm>
                  <a:off x="7633510" y="3879572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</p:grpSp>
        <p:sp>
          <p:nvSpPr>
            <p:cNvPr id="12" name="직사각형 11"/>
            <p:cNvSpPr/>
            <p:nvPr/>
          </p:nvSpPr>
          <p:spPr>
            <a:xfrm>
              <a:off x="5436096" y="2997493"/>
              <a:ext cx="3185796" cy="8612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Key</a:t>
              </a:r>
            </a:p>
            <a:p>
              <a:pPr algn="ctr"/>
              <a:r>
                <a:rPr lang="en-US" altLang="ko-KR" sz="1200" dirty="0" smtClean="0"/>
                <a:t>(</a:t>
              </a:r>
              <a:r>
                <a:rPr lang="en-US" altLang="ko-KR" sz="1200" dirty="0" err="1" smtClean="0"/>
                <a:t>dtype</a:t>
              </a:r>
              <a:r>
                <a:rPr lang="en-US" altLang="ko-KR" sz="1200" dirty="0" smtClean="0"/>
                <a:t>)</a:t>
              </a:r>
              <a:endParaRPr lang="en-US" altLang="ko-KR" sz="12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436096" y="3960252"/>
              <a:ext cx="3185796" cy="22027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Value</a:t>
              </a:r>
            </a:p>
            <a:p>
              <a:pPr algn="ctr"/>
              <a:r>
                <a:rPr lang="en-US" altLang="ko-KR" sz="1200" dirty="0" smtClean="0"/>
                <a:t>(Series)</a:t>
              </a:r>
              <a:endParaRPr lang="en-US" altLang="ko-KR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030" y="3086081"/>
              <a:ext cx="22234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u="sng" dirty="0" smtClean="0"/>
                <a:t>Series</a:t>
              </a:r>
              <a:endParaRPr lang="ko-KR" altLang="en-US" sz="1200" u="sng" dirty="0"/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4164954" y="4434752"/>
              <a:ext cx="839094" cy="87407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51417" y="5449238"/>
              <a:ext cx="22234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Series</a:t>
              </a:r>
              <a:r>
                <a:rPr lang="ko-KR" altLang="en-US" sz="1200" dirty="0" smtClean="0"/>
                <a:t>를</a:t>
              </a:r>
              <a:endParaRPr lang="en-US" altLang="ko-KR" sz="1200" dirty="0" smtClean="0"/>
            </a:p>
            <a:p>
              <a:pPr algn="ctr"/>
              <a:r>
                <a:rPr lang="en-US" altLang="ko-KR" sz="1200" dirty="0" err="1" smtClean="0"/>
                <a:t>dict</a:t>
              </a:r>
              <a:r>
                <a:rPr lang="ko-KR" altLang="en-US" sz="1200" dirty="0" smtClean="0"/>
                <a:t>로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전</a:t>
              </a:r>
              <a:r>
                <a:rPr lang="ko-KR" altLang="en-US" sz="1200" dirty="0"/>
                <a:t>환</a:t>
              </a:r>
            </a:p>
          </p:txBody>
        </p:sp>
      </p:grp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830481"/>
            <a:ext cx="36195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24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: ix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82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값을 접근하기 위해 </a:t>
            </a:r>
            <a:r>
              <a:rPr lang="en-US" altLang="ko-KR" dirty="0" smtClean="0"/>
              <a:t>ix </a:t>
            </a:r>
            <a:r>
              <a:rPr lang="ko-KR" altLang="en-US" dirty="0" smtClean="0"/>
              <a:t>객체를 제공하고 </a:t>
            </a:r>
            <a:r>
              <a:rPr lang="en-US" altLang="ko-KR" dirty="0" smtClean="0"/>
              <a:t>label, index</a:t>
            </a:r>
            <a:r>
              <a:rPr lang="ko-KR" altLang="en-US" dirty="0" smtClean="0"/>
              <a:t>로 접근이 가능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ix</a:t>
            </a:r>
            <a:endParaRPr lang="ko-KR" altLang="en-US" dirty="0"/>
          </a:p>
        </p:txBody>
      </p:sp>
      <p:pic>
        <p:nvPicPr>
          <p:cNvPr id="305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64904"/>
            <a:ext cx="3744416" cy="362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60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개별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접근해서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ix </a:t>
            </a:r>
            <a:r>
              <a:rPr lang="ko-KR" altLang="en-US" dirty="0" err="1" smtClean="0"/>
              <a:t>원소별</a:t>
            </a:r>
            <a:r>
              <a:rPr lang="ko-KR" altLang="en-US" dirty="0" smtClean="0"/>
              <a:t> 접근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60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77" y="2708920"/>
            <a:ext cx="56769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8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Slicing </a:t>
            </a:r>
            <a:r>
              <a:rPr lang="ko-KR" altLang="en-US" dirty="0" err="1" smtClean="0"/>
              <a:t>접근시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문자일 경우는 문자가 해당하는 위치까지 포함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ix slicing</a:t>
            </a:r>
            <a:r>
              <a:rPr lang="ko-KR" altLang="en-US" dirty="0" smtClean="0"/>
              <a:t> 접근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61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708920"/>
            <a:ext cx="5810250" cy="368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69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view : </a:t>
            </a:r>
            <a:r>
              <a:rPr lang="ko-KR" altLang="en-US" dirty="0" smtClean="0"/>
              <a:t>기타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5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값을 접근하기 위해 </a:t>
            </a:r>
            <a:r>
              <a:rPr lang="en-US" altLang="ko-KR" dirty="0" smtClean="0"/>
              <a:t>at</a:t>
            </a:r>
            <a:r>
              <a:rPr lang="ko-KR" altLang="en-US" dirty="0" smtClean="0"/>
              <a:t>은 레이블</a:t>
            </a:r>
            <a:r>
              <a:rPr lang="en-US" altLang="ko-KR" dirty="0" smtClean="0"/>
              <a:t>,</a:t>
            </a:r>
            <a:r>
              <a:rPr lang="en-US" altLang="ko-KR" dirty="0" err="1" smtClean="0"/>
              <a:t>iat</a:t>
            </a:r>
            <a:r>
              <a:rPr lang="ko-KR" altLang="en-US" dirty="0" smtClean="0"/>
              <a:t>은 인덱스로 처리해서 값을 검색 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</a:t>
            </a:r>
            <a:r>
              <a:rPr lang="en-US" altLang="ko-KR" dirty="0" smtClean="0"/>
              <a:t>: at/</a:t>
            </a:r>
            <a:r>
              <a:rPr lang="en-US" altLang="ko-KR" dirty="0" err="1" smtClean="0"/>
              <a:t>iat</a:t>
            </a:r>
            <a:endParaRPr lang="ko-KR" altLang="en-US" dirty="0"/>
          </a:p>
        </p:txBody>
      </p:sp>
      <p:pic>
        <p:nvPicPr>
          <p:cNvPr id="306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64904"/>
            <a:ext cx="33813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6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574428"/>
            <a:ext cx="3476625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7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구려 벽화">
  <a:themeElements>
    <a:clrScheme name="고구려 벽화">
      <a:dk1>
        <a:sysClr val="windowText" lastClr="000000"/>
      </a:dk1>
      <a:lt1>
        <a:sysClr val="window" lastClr="FFFFFF"/>
      </a:lt1>
      <a:dk2>
        <a:srgbClr val="433021"/>
      </a:dk2>
      <a:lt2>
        <a:srgbClr val="E8D8CA"/>
      </a:lt2>
      <a:accent1>
        <a:srgbClr val="E49458"/>
      </a:accent1>
      <a:accent2>
        <a:srgbClr val="74AD8D"/>
      </a:accent2>
      <a:accent3>
        <a:srgbClr val="D4AC30"/>
      </a:accent3>
      <a:accent4>
        <a:srgbClr val="7BA5BE"/>
      </a:accent4>
      <a:accent5>
        <a:srgbClr val="E4A098"/>
      </a:accent5>
      <a:accent6>
        <a:srgbClr val="70B4B7"/>
      </a:accent6>
      <a:hlink>
        <a:srgbClr val="008685"/>
      </a:hlink>
      <a:folHlink>
        <a:srgbClr val="EA5A23"/>
      </a:folHlink>
    </a:clrScheme>
    <a:fontScheme name="고구려 벽화">
      <a:maj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88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60000">
              <a:schemeClr val="phClr">
                <a:tint val="100000"/>
                <a:shade val="55000"/>
                <a:hueMod val="100000"/>
                <a:satMod val="100000"/>
              </a:schemeClr>
            </a:gs>
          </a:gsLst>
          <a:path path="circle">
            <a:fillToRect l="50000" t="90000" r="50000" b="1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3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99376</TotalTime>
  <Words>5257</Words>
  <Application>Microsoft Office PowerPoint</Application>
  <PresentationFormat>화면 슬라이드 쇼(4:3)</PresentationFormat>
  <Paragraphs>1618</Paragraphs>
  <Slides>342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342</vt:i4>
      </vt:variant>
    </vt:vector>
  </HeadingPairs>
  <TitlesOfParts>
    <vt:vector size="343" baseType="lpstr">
      <vt:lpstr>고구려 벽화</vt:lpstr>
      <vt:lpstr>Python  numpy, pandas 기초-2편</vt:lpstr>
      <vt:lpstr> 6. Pandas 모듈 기초   7. Pandas Series/ DataFrame  기초 8.Pandas series/dataframe  공통메소드    9. Pandas index class 10.Pandas groupby 처리  11. Pandas panel(3차원)</vt:lpstr>
      <vt:lpstr>6. Pandas 모듈 기초</vt:lpstr>
      <vt:lpstr>Pandas 구조</vt:lpstr>
      <vt:lpstr>Pandas 데이터 타입 구조</vt:lpstr>
      <vt:lpstr>Series 구조 : 1차원</vt:lpstr>
      <vt:lpstr>Series 구조 생성</vt:lpstr>
      <vt:lpstr>DataFrame 구조: 2차원</vt:lpstr>
      <vt:lpstr>DataFrame 생성</vt:lpstr>
      <vt:lpstr>Panel 구조 : 3차원</vt:lpstr>
      <vt:lpstr>Index/slice 지원</vt:lpstr>
      <vt:lpstr>슬라이싱 처리시 숫자와 문자</vt:lpstr>
      <vt:lpstr>원소값, 일차원</vt:lpstr>
      <vt:lpstr> 2차원/3차원 </vt:lpstr>
      <vt:lpstr>Index 구조</vt:lpstr>
      <vt:lpstr>Index에 대한 객체화 </vt:lpstr>
      <vt:lpstr>multiIndex에 대한 객체화 </vt:lpstr>
      <vt:lpstr>Pandas Series class</vt:lpstr>
      <vt:lpstr>Series 구조</vt:lpstr>
      <vt:lpstr>Series 구조</vt:lpstr>
      <vt:lpstr>class 생성</vt:lpstr>
      <vt:lpstr>Series생성 : list-like</vt:lpstr>
      <vt:lpstr>Series생성 : dict-like</vt:lpstr>
      <vt:lpstr>Series 내부 data type</vt:lpstr>
      <vt:lpstr>Index 대체하기</vt:lpstr>
      <vt:lpstr>Series생성 :index에 name 부여</vt:lpstr>
      <vt:lpstr>Series index/slice 검색</vt:lpstr>
      <vt:lpstr>Series 조회 : index</vt:lpstr>
      <vt:lpstr>Series 조회 : slice</vt:lpstr>
      <vt:lpstr>Fancy 검색</vt:lpstr>
      <vt:lpstr>Series 조회 : 논리식</vt:lpstr>
      <vt:lpstr>Series 조회 :fancy 방법</vt:lpstr>
      <vt:lpstr>Pandas DataFrame class</vt:lpstr>
      <vt:lpstr>DataFrame class 구조</vt:lpstr>
      <vt:lpstr>DataFrame 생성</vt:lpstr>
      <vt:lpstr>DataFrame 내부 data type</vt:lpstr>
      <vt:lpstr>DataFrame 내부 data type</vt:lpstr>
      <vt:lpstr>class 생성</vt:lpstr>
      <vt:lpstr>DataFrame 생성: 1 column</vt:lpstr>
      <vt:lpstr>DataFrame 생성: list/tuple</vt:lpstr>
      <vt:lpstr>DataFrame 생성: dict </vt:lpstr>
      <vt:lpstr>DataFrame 칼럼 추가: 순서</vt:lpstr>
      <vt:lpstr>Series를 이용해서 생성</vt:lpstr>
      <vt:lpstr>Dataframe : Series 1개로 생성</vt:lpstr>
      <vt:lpstr>Dataframe : list(Series)</vt:lpstr>
      <vt:lpstr>Dataframe : dict(Series) 1 </vt:lpstr>
      <vt:lpstr>Dataframe : dict(Series) 2 </vt:lpstr>
      <vt:lpstr>Dataframe : dict comprehension </vt:lpstr>
      <vt:lpstr>Index/columns 대체하기</vt:lpstr>
      <vt:lpstr>DataFrame index 대체</vt:lpstr>
      <vt:lpstr>DataFrame : index 이름 부여</vt:lpstr>
      <vt:lpstr>DataFrame : column 명 변경 </vt:lpstr>
      <vt:lpstr>DataFrame 칼럼 검색</vt:lpstr>
      <vt:lpstr>DataFrame 칼럼명으로 조회</vt:lpstr>
      <vt:lpstr>DataFrame 행 이름 부여</vt:lpstr>
      <vt:lpstr>DataFrame 접근: 속성형식 조회</vt:lpstr>
      <vt:lpstr>DataFrame 검색 : column</vt:lpstr>
      <vt:lpstr>DataFrame 검색 : multi column</vt:lpstr>
      <vt:lpstr>DataFrame 논리식 접근</vt:lpstr>
      <vt:lpstr>DataFrame 조회 : 논리식</vt:lpstr>
      <vt:lpstr>DataFrame Fancy 검색</vt:lpstr>
      <vt:lpstr>DataFrame 접근: 칼럼위치</vt:lpstr>
      <vt:lpstr>DataFrame 접근: 여러개 칼럼위치</vt:lpstr>
      <vt:lpstr>Pandas 함수 및 메소드 처리</vt:lpstr>
      <vt:lpstr>동일 규칙 함수나 메소드 지원</vt:lpstr>
      <vt:lpstr>동일 메소드 지원</vt:lpstr>
      <vt:lpstr>Series 조회 : No Index</vt:lpstr>
      <vt:lpstr>Series 조회 : get() 메소드</vt:lpstr>
      <vt:lpstr>DataFrame 조회 : No Index</vt:lpstr>
      <vt:lpstr>DataFrame 조회 : get() 메소드</vt:lpstr>
      <vt:lpstr>데이터 복사</vt:lpstr>
      <vt:lpstr>복사본을 만들고 갱신처리</vt:lpstr>
      <vt:lpstr>Series 카피 후 생성 : copy</vt:lpstr>
      <vt:lpstr>DataFrame카피 후 생성 : copy</vt:lpstr>
      <vt:lpstr>groupby 처리</vt:lpstr>
      <vt:lpstr>Groupby </vt:lpstr>
      <vt:lpstr>Apply 처리</vt:lpstr>
      <vt:lpstr>Dataframe 모든 원소에 적용</vt:lpstr>
      <vt:lpstr>Pandas  Matplotlib 처리</vt:lpstr>
      <vt:lpstr>Plot 함수 사용하기</vt:lpstr>
      <vt:lpstr>Series</vt:lpstr>
      <vt:lpstr>DataFrame</vt:lpstr>
      <vt:lpstr>7. Pandas Series/ Dataframe 기초</vt:lpstr>
      <vt:lpstr>Series 변수</vt:lpstr>
      <vt:lpstr>Series 구조 속성 1</vt:lpstr>
      <vt:lpstr>Series 구조 속성 2</vt:lpstr>
      <vt:lpstr> attribute : axes</vt:lpstr>
      <vt:lpstr>Series 변환 속성 3</vt:lpstr>
      <vt:lpstr>Series 내부구조 검색</vt:lpstr>
      <vt:lpstr>Series 내부 view 제공</vt:lpstr>
      <vt:lpstr>Series 내부 view 제공</vt:lpstr>
      <vt:lpstr>Series 내부 view : block </vt:lpstr>
      <vt:lpstr>Series 구조 변환:  blocks</vt:lpstr>
      <vt:lpstr>Series 내부 view : ix</vt:lpstr>
      <vt:lpstr>Series 접근 : ix</vt:lpstr>
      <vt:lpstr>Series 접근 : ix 원소별 접근 </vt:lpstr>
      <vt:lpstr>Series 접근 : ix slicing 접근 </vt:lpstr>
      <vt:lpstr>Series 내부 view : 기타</vt:lpstr>
      <vt:lpstr>Series 접근 : at/iat</vt:lpstr>
      <vt:lpstr>Series 접근 : loc/iloc</vt:lpstr>
      <vt:lpstr>Dataframe 변수</vt:lpstr>
      <vt:lpstr>DataFrame 기본 속성</vt:lpstr>
      <vt:lpstr>DataFrame 생성</vt:lpstr>
      <vt:lpstr>attribute : Index, columns, shape</vt:lpstr>
      <vt:lpstr>attribute :  dtypes, ndim</vt:lpstr>
      <vt:lpstr>attribute : empty, ftypes</vt:lpstr>
      <vt:lpstr>attribute :  size, values, T</vt:lpstr>
      <vt:lpstr> attribute : axes</vt:lpstr>
      <vt:lpstr>DataFrame 내부구조 검색</vt:lpstr>
      <vt:lpstr>DataFrame: blocks</vt:lpstr>
      <vt:lpstr> DataFrame.blocks</vt:lpstr>
      <vt:lpstr> DataFrame.blocks 내부 조회</vt:lpstr>
      <vt:lpstr>DataFrame: ix</vt:lpstr>
      <vt:lpstr>DataFrame.ix </vt:lpstr>
      <vt:lpstr> DataFrame.ix 조회</vt:lpstr>
      <vt:lpstr>DataFrame 행과열 검색 1</vt:lpstr>
      <vt:lpstr>DataFrame 행과열 검색 2</vt:lpstr>
      <vt:lpstr>row 접근시 슬라이싱 계산차이</vt:lpstr>
      <vt:lpstr> DataFrame.ix 갱신</vt:lpstr>
      <vt:lpstr>DataFrame: iat/at</vt:lpstr>
      <vt:lpstr>DataFrame.iat </vt:lpstr>
      <vt:lpstr>DataFrame.at </vt:lpstr>
      <vt:lpstr>DataFrame: iloc/loc</vt:lpstr>
      <vt:lpstr>DataFrame.loc </vt:lpstr>
      <vt:lpstr>DataFrame 단일 행 검색</vt:lpstr>
      <vt:lpstr>DataFrame 멀티 행 검색</vt:lpstr>
      <vt:lpstr>DataFrame.iloc </vt:lpstr>
      <vt:lpstr>8. Pandas series/dataframe  공통 메소드</vt:lpstr>
      <vt:lpstr>데이터 head/tail 확인 </vt:lpstr>
      <vt:lpstr>Series</vt:lpstr>
      <vt:lpstr>Series head/tail조회</vt:lpstr>
      <vt:lpstr>DataFrame</vt:lpstr>
      <vt:lpstr>DataFrame head 검색</vt:lpstr>
      <vt:lpstr>DataFrame tail 검색</vt:lpstr>
      <vt:lpstr>데이터 요소 확인</vt:lpstr>
      <vt:lpstr>Series</vt:lpstr>
      <vt:lpstr>Isnull/notnull</vt:lpstr>
      <vt:lpstr>Series 원소의 갯수:count</vt:lpstr>
      <vt:lpstr>Series 원소의 갯수: value_counts</vt:lpstr>
      <vt:lpstr>Iterable 처리: iteritems</vt:lpstr>
      <vt:lpstr>Series.str</vt:lpstr>
      <vt:lpstr>DataFrame</vt:lpstr>
      <vt:lpstr>count</vt:lpstr>
      <vt:lpstr>Iterable 처리: iteritems</vt:lpstr>
      <vt:lpstr>Iterable 처리: iterrows</vt:lpstr>
      <vt:lpstr>Iterable 처리: itertuples</vt:lpstr>
      <vt:lpstr>DataFrame: Series.str</vt:lpstr>
      <vt:lpstr>데이터 요소 추가/갱신 메소드</vt:lpstr>
      <vt:lpstr>Series</vt:lpstr>
      <vt:lpstr> get_value/set_value</vt:lpstr>
      <vt:lpstr>Series들을 연결:append</vt:lpstr>
      <vt:lpstr>DataFrame </vt:lpstr>
      <vt:lpstr> get_value/set_value</vt:lpstr>
      <vt:lpstr>Concat: 행과 열기준으로 연결 1</vt:lpstr>
      <vt:lpstr>Concat: 행과 열기준으로 연결 2</vt:lpstr>
      <vt:lpstr>DataFrame : merge 병합 </vt:lpstr>
      <vt:lpstr>DataFrame : merge Inner join</vt:lpstr>
      <vt:lpstr>DataFrame : merge Outer join</vt:lpstr>
      <vt:lpstr>데이터 타입 변환 </vt:lpstr>
      <vt:lpstr>Series</vt:lpstr>
      <vt:lpstr> astype : 타입 변환 후 생성 </vt:lpstr>
      <vt:lpstr>DataFrame</vt:lpstr>
      <vt:lpstr> astype : 타입 변환 후 생성 </vt:lpstr>
      <vt:lpstr>재색인하기</vt:lpstr>
      <vt:lpstr>Series</vt:lpstr>
      <vt:lpstr>Series sort : reindex()</vt:lpstr>
      <vt:lpstr>Series reinex 후 index 변경</vt:lpstr>
      <vt:lpstr>Series  reindex 시  값 넣기</vt:lpstr>
      <vt:lpstr>DataFrame</vt:lpstr>
      <vt:lpstr>DataFrame: reindex</vt:lpstr>
      <vt:lpstr>DataFrame  : fill_value </vt:lpstr>
      <vt:lpstr>DataFrame  :method</vt:lpstr>
      <vt:lpstr>sorting </vt:lpstr>
      <vt:lpstr>Series</vt:lpstr>
      <vt:lpstr>Series sort : sort_values()</vt:lpstr>
      <vt:lpstr>DataFrame</vt:lpstr>
      <vt:lpstr>DataFrame sort : sort_index</vt:lpstr>
      <vt:lpstr>DataFrame sort : sort_values()</vt:lpstr>
      <vt:lpstr>DataFrame  sort_value</vt:lpstr>
      <vt:lpstr>값 변경 </vt:lpstr>
      <vt:lpstr>Series</vt:lpstr>
      <vt:lpstr>칼럼 삭제: pop</vt:lpstr>
      <vt:lpstr>Series 특정 원소 변경 : replace()</vt:lpstr>
      <vt:lpstr>DataFrame</vt:lpstr>
      <vt:lpstr>칼럼 삽입: insert</vt:lpstr>
      <vt:lpstr>칼럼 삭제: pop</vt:lpstr>
      <vt:lpstr>DataFrame 칼럼 갱신</vt:lpstr>
      <vt:lpstr>DataFrame 갱신시 주의사항</vt:lpstr>
      <vt:lpstr>DataFrame 칼럼 추가</vt:lpstr>
      <vt:lpstr>DataFrame 칼럼 추가:칼럼복사</vt:lpstr>
      <vt:lpstr>DataFrame 칼럼값 변경</vt:lpstr>
      <vt:lpstr>DataFrame 접근: swap처리</vt:lpstr>
      <vt:lpstr>Replace : 원소 한 개 변경</vt:lpstr>
      <vt:lpstr>Replace : 원소 여러 개 변경</vt:lpstr>
      <vt:lpstr>삭제</vt:lpstr>
      <vt:lpstr>Series</vt:lpstr>
      <vt:lpstr>Series: drop</vt:lpstr>
      <vt:lpstr>Series: del</vt:lpstr>
      <vt:lpstr>DataFrame</vt:lpstr>
      <vt:lpstr>DataFrame 칼럼 삭제 : drop</vt:lpstr>
      <vt:lpstr>DataFrame : drop</vt:lpstr>
      <vt:lpstr>Name 칼럼을 drop 삭제 </vt:lpstr>
      <vt:lpstr>DataFrame 칼럼 삭제 : del</vt:lpstr>
      <vt:lpstr>산술연산 메소드</vt:lpstr>
      <vt:lpstr>Series</vt:lpstr>
      <vt:lpstr>Series 연산: scalar/vector </vt:lpstr>
      <vt:lpstr>Series : +,-,*,/,//,% </vt:lpstr>
      <vt:lpstr>Series : abs</vt:lpstr>
      <vt:lpstr>Series 연산: add/sub </vt:lpstr>
      <vt:lpstr>Series 연산: mul/mod </vt:lpstr>
      <vt:lpstr>Series 연산: div </vt:lpstr>
      <vt:lpstr>Series : mode</vt:lpstr>
      <vt:lpstr>Series 합,평균,표준편차,분산</vt:lpstr>
      <vt:lpstr>Series 숫자 데이터 통합 조회</vt:lpstr>
      <vt:lpstr>Series 문자 데이터 통합 조회</vt:lpstr>
      <vt:lpstr>Series 동일한 숫자 원소 확인</vt:lpstr>
      <vt:lpstr>DataFrame</vt:lpstr>
      <vt:lpstr>산술연산자 이용</vt:lpstr>
      <vt:lpstr>Dataframe : +, - , *</vt:lpstr>
      <vt:lpstr>Dataframe : /,//, mod </vt:lpstr>
      <vt:lpstr>Dataframe 간 우측산술연산</vt:lpstr>
      <vt:lpstr>칼럼간 산술연산</vt:lpstr>
      <vt:lpstr>Mode 연산</vt:lpstr>
      <vt:lpstr> describe:전체 통계정보 조회</vt:lpstr>
      <vt:lpstr>describe: 칼럼 통계정보 조회</vt:lpstr>
      <vt:lpstr>Describe내 값을 메소드로 확인</vt:lpstr>
      <vt:lpstr>합,평균, 표준편차, 분산 : 열</vt:lpstr>
      <vt:lpstr>합,평균, 표준편차, 분산 : 행</vt:lpstr>
      <vt:lpstr>min/max 메소드</vt:lpstr>
      <vt:lpstr>Series</vt:lpstr>
      <vt:lpstr>min/max, idxmin/idxmax</vt:lpstr>
      <vt:lpstr>Series cummin/cummax</vt:lpstr>
      <vt:lpstr>Boolean Reductions</vt:lpstr>
      <vt:lpstr> any(), all() : 비교</vt:lpstr>
      <vt:lpstr>bool()/equals()</vt:lpstr>
      <vt:lpstr>DataFrame</vt:lpstr>
      <vt:lpstr> min/max : 열</vt:lpstr>
      <vt:lpstr> min/max : 행</vt:lpstr>
      <vt:lpstr>All</vt:lpstr>
      <vt:lpstr> any</vt:lpstr>
      <vt:lpstr>equals()</vt:lpstr>
      <vt:lpstr>Dataframe apply</vt:lpstr>
      <vt:lpstr>Apply 처리 특징</vt:lpstr>
      <vt:lpstr>Dataframe 모든 원소에 적용</vt:lpstr>
      <vt:lpstr>사용자 함수 정의 후 계산</vt:lpstr>
      <vt:lpstr>사용자 함수 정의 확인</vt:lpstr>
      <vt:lpstr>사용자 함수로 산출</vt:lpstr>
      <vt:lpstr>Apply 사용 계산</vt:lpstr>
      <vt:lpstr>Dataframe apply 적용</vt:lpstr>
      <vt:lpstr>Dataframe apply 적용</vt:lpstr>
      <vt:lpstr> apply/map 메소드 </vt:lpstr>
      <vt:lpstr>Name 칼럼에 apply 메소드 적용</vt:lpstr>
      <vt:lpstr>Name 칼럼에 map메소드 적용</vt:lpstr>
      <vt:lpstr>applymap 적용</vt:lpstr>
      <vt:lpstr>모든 칼럼에 대해 함수 적용</vt:lpstr>
      <vt:lpstr>9. Pandas index class</vt:lpstr>
      <vt:lpstr>Index class 이해하기</vt:lpstr>
      <vt:lpstr>Index  class 종류</vt:lpstr>
      <vt:lpstr>Index 종류</vt:lpstr>
      <vt:lpstr>Index  생성</vt:lpstr>
      <vt:lpstr>Index</vt:lpstr>
      <vt:lpstr>Index 생성하기: int/str</vt:lpstr>
      <vt:lpstr>DatetimeIndex/PeriodIndex</vt:lpstr>
      <vt:lpstr>DatetimeIndex</vt:lpstr>
      <vt:lpstr>PeriodIndex</vt:lpstr>
      <vt:lpstr>Index class 적용</vt:lpstr>
      <vt:lpstr>Series 에 index 적용</vt:lpstr>
      <vt:lpstr>DataFrame 에 Index 적용</vt:lpstr>
      <vt:lpstr>주요 속성</vt:lpstr>
      <vt:lpstr>주요 변수 </vt:lpstr>
      <vt:lpstr>메소드 : 분류 및 중복여부</vt:lpstr>
      <vt:lpstr>메소드 : 집합 처리</vt:lpstr>
      <vt:lpstr>메소드 : 추가 및 삭제</vt:lpstr>
      <vt:lpstr>메소드 : get/set</vt:lpstr>
      <vt:lpstr>주요 메소드</vt:lpstr>
      <vt:lpstr>Index 공통 메소드 </vt:lpstr>
      <vt:lpstr>Multiindex class 이해하기</vt:lpstr>
      <vt:lpstr>MultiIndex 구조</vt:lpstr>
      <vt:lpstr>MultiIndex</vt:lpstr>
      <vt:lpstr>표에 대한 메타데이터 관리</vt:lpstr>
      <vt:lpstr>Index에 대한 객체화 : 1</vt:lpstr>
      <vt:lpstr>MultiIndex 생성</vt:lpstr>
      <vt:lpstr>MultiIndex 생성하기: tuple</vt:lpstr>
      <vt:lpstr>MultiIndex 생성하기: array</vt:lpstr>
      <vt:lpstr>MultiIndex 생성하기: product</vt:lpstr>
      <vt:lpstr>MultiIndex 내부 구조</vt:lpstr>
      <vt:lpstr>MultiIndex : levels</vt:lpstr>
      <vt:lpstr>MultiIndex : labels</vt:lpstr>
      <vt:lpstr>MultiIndex : level value</vt:lpstr>
      <vt:lpstr>MultiIndex : names</vt:lpstr>
      <vt:lpstr>Series multi index 접근</vt:lpstr>
      <vt:lpstr>Series생성 : MultiIndex</vt:lpstr>
      <vt:lpstr>Series 조회 : Multi index</vt:lpstr>
      <vt:lpstr>Dataframe multiindex 생성 </vt:lpstr>
      <vt:lpstr>DataFrame multiinex 생성</vt:lpstr>
      <vt:lpstr>Dataframe multi index  기준 접근</vt:lpstr>
      <vt:lpstr>multi 열 접근</vt:lpstr>
      <vt:lpstr>DataFrame 생성</vt:lpstr>
      <vt:lpstr>DataFrame : 상위 column 조회 </vt:lpstr>
      <vt:lpstr>DataFrame 조회 : 하위 칼럼 </vt:lpstr>
      <vt:lpstr>10. Pandas groupby 처리</vt:lpstr>
      <vt:lpstr>Dataframe 메소드</vt:lpstr>
      <vt:lpstr>groupby</vt:lpstr>
      <vt:lpstr>Groupby </vt:lpstr>
      <vt:lpstr>Groupby : 1칼럼</vt:lpstr>
      <vt:lpstr>Groupby : 여러 칼럼 1</vt:lpstr>
      <vt:lpstr>Groupby : 여러 칼럼 2</vt:lpstr>
      <vt:lpstr>GroupBy 생성 class</vt:lpstr>
      <vt:lpstr>구조</vt:lpstr>
      <vt:lpstr>Groupby 메소드로 생성된 class </vt:lpstr>
      <vt:lpstr>SeriesGroupBy 구조</vt:lpstr>
      <vt:lpstr>DataFrameGroupBy 구조</vt:lpstr>
      <vt:lpstr>SeriesGroupby</vt:lpstr>
      <vt:lpstr> seriesGroupby : iterable</vt:lpstr>
      <vt:lpstr>  mean/size 조회</vt:lpstr>
      <vt:lpstr>DataFrameGroupby</vt:lpstr>
      <vt:lpstr>DataFrameGroupby</vt:lpstr>
      <vt:lpstr>DataFrameGroupby : iterable</vt:lpstr>
      <vt:lpstr>Groupby에 대한 describe 확인</vt:lpstr>
      <vt:lpstr>Group by 사용 계산</vt:lpstr>
      <vt:lpstr>Dataframe 생성</vt:lpstr>
      <vt:lpstr>groupby 파라미터: 문자열</vt:lpstr>
      <vt:lpstr>groupby 처리 예시 1</vt:lpstr>
      <vt:lpstr>groupby 처리 예시 : 2</vt:lpstr>
      <vt:lpstr>List로 전환</vt:lpstr>
      <vt:lpstr>Groupby 값을 list로 변환</vt:lpstr>
      <vt:lpstr>Groupby+ mean</vt:lpstr>
      <vt:lpstr>Groupby + mean</vt:lpstr>
      <vt:lpstr>Groupby + mean: 2개 그룹</vt:lpstr>
      <vt:lpstr>11. Pandas Panel (3차원)</vt:lpstr>
      <vt:lpstr>Panel class</vt:lpstr>
      <vt:lpstr>Panel 구조</vt:lpstr>
      <vt:lpstr>Panel</vt:lpstr>
      <vt:lpstr>Panel 형태 조회 속성</vt:lpstr>
      <vt:lpstr>Panel 내부 값 접근 속성</vt:lpstr>
      <vt:lpstr>Panel 생성</vt:lpstr>
      <vt:lpstr>Data만 넣고 생성하기</vt:lpstr>
      <vt:lpstr>Dict를 이용해서 생성하기</vt:lpstr>
      <vt:lpstr>파라미터 넣고 생성하기</vt:lpstr>
      <vt:lpstr>Panel 접근</vt:lpstr>
      <vt:lpstr>데이터 접근 방법</vt:lpstr>
      <vt:lpstr>데이터 접근: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1603</cp:revision>
  <cp:lastPrinted>2016-11-03T06:15:18Z</cp:lastPrinted>
  <dcterms:created xsi:type="dcterms:W3CDTF">2015-12-01T07:34:30Z</dcterms:created>
  <dcterms:modified xsi:type="dcterms:W3CDTF">2016-11-16T07:42:14Z</dcterms:modified>
</cp:coreProperties>
</file>